
<file path=[Content_Types].xml><?xml version="1.0" encoding="utf-8"?>
<Types xmlns="http://schemas.openxmlformats.org/package/2006/content-types">
  <Default Extension="xml" ContentType="application/xml"/>
  <Default Extension="xlsx" ContentType="application/vnd.openxmlformats-officedocument.spreadsheetml.sheet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0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85" r:id="rId12"/>
    <p:sldId id="269" r:id="rId13"/>
    <p:sldId id="266" r:id="rId14"/>
    <p:sldId id="286" r:id="rId15"/>
    <p:sldId id="267" r:id="rId16"/>
    <p:sldId id="268" r:id="rId17"/>
    <p:sldId id="287" r:id="rId18"/>
    <p:sldId id="288" r:id="rId19"/>
    <p:sldId id="290" r:id="rId20"/>
    <p:sldId id="271" r:id="rId21"/>
    <p:sldId id="272" r:id="rId22"/>
    <p:sldId id="291" r:id="rId23"/>
    <p:sldId id="292" r:id="rId24"/>
    <p:sldId id="293" r:id="rId25"/>
    <p:sldId id="274" r:id="rId26"/>
    <p:sldId id="275" r:id="rId27"/>
    <p:sldId id="277" r:id="rId28"/>
    <p:sldId id="27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5847"/>
    <a:srgbClr val="C1DDF6"/>
    <a:srgbClr val="4980A5"/>
    <a:srgbClr val="518DB6"/>
    <a:srgbClr val="DFB79D"/>
    <a:srgbClr val="9F6239"/>
    <a:srgbClr val="A27A02"/>
    <a:srgbClr val="9C60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57"/>
    <p:restoredTop sz="22222"/>
  </p:normalViewPr>
  <p:slideViewPr>
    <p:cSldViewPr snapToGrid="0" snapToObjects="1">
      <p:cViewPr>
        <p:scale>
          <a:sx n="98" d="100"/>
          <a:sy n="98" d="100"/>
        </p:scale>
        <p:origin x="23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-Arbeitsblat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-Arbeitsblat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Propability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Tabelle1!$A$2:$A$4</c:f>
              <c:strCache>
                <c:ptCount val="3"/>
                <c:pt idx="0">
                  <c:v>Swift</c:v>
                </c:pt>
                <c:pt idx="1">
                  <c:v>Deadline</c:v>
                </c:pt>
                <c:pt idx="2">
                  <c:v>Sickness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0.6</c:v>
                </c:pt>
                <c:pt idx="1">
                  <c:v>0.6</c:v>
                </c:pt>
                <c:pt idx="2">
                  <c:v>0.1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1659500160"/>
        <c:axId val="-1682105440"/>
      </c:barChart>
      <c:catAx>
        <c:axId val="-16595001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1682105440"/>
        <c:crosses val="autoZero"/>
        <c:auto val="1"/>
        <c:lblAlgn val="ctr"/>
        <c:lblOffset val="100"/>
        <c:noMultiLvlLbl val="0"/>
      </c:catAx>
      <c:valAx>
        <c:axId val="-1682105440"/>
        <c:scaling>
          <c:orientation val="minMax"/>
        </c:scaling>
        <c:delete val="0"/>
        <c:axPos val="b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1659500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Impact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Impact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Tabelle1!$A$2:$A$4</c:f>
              <c:strCache>
                <c:ptCount val="3"/>
                <c:pt idx="0">
                  <c:v>Swift</c:v>
                </c:pt>
                <c:pt idx="1">
                  <c:v>Deadline</c:v>
                </c:pt>
                <c:pt idx="2">
                  <c:v>Sickness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4.0</c:v>
                </c:pt>
                <c:pt idx="1">
                  <c:v>3.0</c:v>
                </c:pt>
                <c:pt idx="2">
                  <c:v>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1682818656"/>
        <c:axId val="-1682115648"/>
      </c:barChart>
      <c:catAx>
        <c:axId val="-16828186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1682115648"/>
        <c:crosses val="autoZero"/>
        <c:auto val="1"/>
        <c:lblAlgn val="ctr"/>
        <c:lblOffset val="100"/>
        <c:noMultiLvlLbl val="0"/>
      </c:catAx>
      <c:valAx>
        <c:axId val="-1682115648"/>
        <c:scaling>
          <c:orientation val="minMax"/>
        </c:scaling>
        <c:delete val="0"/>
        <c:axPos val="b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1682818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BBEAF-3383-3C4F-B03E-C8007DC805E5}" type="datetimeFigureOut">
              <a:rPr lang="en-US" smtClean="0"/>
              <a:t>6/21/17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CB3650-1EFD-A541-97C8-BC05E6282BB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559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54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Bases on Swift</a:t>
            </a:r>
          </a:p>
          <a:p>
            <a:pPr marL="171450" indent="-171450">
              <a:buFontTx/>
              <a:buChar char="-"/>
            </a:pPr>
            <a:r>
              <a:rPr lang="de-DE" dirty="0" err="1" smtClean="0"/>
              <a:t>Objective</a:t>
            </a:r>
            <a:r>
              <a:rPr lang="de-DE" dirty="0" smtClean="0"/>
              <a:t> C </a:t>
            </a:r>
            <a:r>
              <a:rPr lang="de-DE" dirty="0" err="1" smtClean="0"/>
              <a:t>too</a:t>
            </a:r>
            <a:r>
              <a:rPr lang="de-DE" dirty="0" smtClean="0"/>
              <a:t> </a:t>
            </a:r>
            <a:r>
              <a:rPr lang="de-DE" dirty="0" err="1" smtClean="0"/>
              <a:t>old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Swift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Standard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Apple </a:t>
            </a:r>
            <a:r>
              <a:rPr lang="de-DE" baseline="0" dirty="0" err="1" smtClean="0"/>
              <a:t>Universe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smtClean="0"/>
              <a:t>Swift -&gt; </a:t>
            </a:r>
            <a:r>
              <a:rPr lang="de-DE" baseline="0" dirty="0" err="1" smtClean="0"/>
              <a:t>xCode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xCode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offers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huge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amount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tools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succesfull</a:t>
            </a:r>
            <a:r>
              <a:rPr lang="de-DE" baseline="0" dirty="0" smtClean="0"/>
              <a:t> Apple Development</a:t>
            </a:r>
          </a:p>
          <a:p>
            <a:pPr marL="628650" lvl="1" indent="-171450">
              <a:buFontTx/>
              <a:buChar char="-"/>
            </a:pPr>
            <a:r>
              <a:rPr lang="de-DE" baseline="0" dirty="0" smtClean="0"/>
              <a:t>Simulator</a:t>
            </a:r>
          </a:p>
          <a:p>
            <a:pPr marL="628650" lvl="1" indent="-171450">
              <a:buFontTx/>
              <a:buChar char="-"/>
            </a:pPr>
            <a:r>
              <a:rPr lang="de-DE" baseline="0" dirty="0" err="1" smtClean="0"/>
              <a:t>Signing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Process</a:t>
            </a:r>
            <a:endParaRPr lang="de-DE" baseline="0" dirty="0" smtClean="0"/>
          </a:p>
          <a:p>
            <a:pPr marL="628650" lvl="1" indent="-171450">
              <a:buFontTx/>
              <a:buChar char="-"/>
            </a:pPr>
            <a:r>
              <a:rPr lang="de-DE" baseline="0" dirty="0" smtClean="0"/>
              <a:t>Performance </a:t>
            </a:r>
            <a:r>
              <a:rPr lang="de-DE" baseline="0" dirty="0" err="1" smtClean="0"/>
              <a:t>Testing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The</a:t>
            </a:r>
            <a:r>
              <a:rPr lang="de-DE" baseline="0" dirty="0" smtClean="0"/>
              <a:t> App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based</a:t>
            </a:r>
            <a:r>
              <a:rPr lang="de-DE" baseline="0" dirty="0" smtClean="0"/>
              <a:t> on Swift.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could</a:t>
            </a:r>
            <a:r>
              <a:rPr lang="de-DE" baseline="0" dirty="0" smtClean="0"/>
              <a:t> also </a:t>
            </a:r>
            <a:r>
              <a:rPr lang="de-DE" baseline="0" dirty="0" err="1" smtClean="0"/>
              <a:t>choose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Objective</a:t>
            </a:r>
            <a:r>
              <a:rPr lang="de-DE" baseline="0" dirty="0" smtClean="0"/>
              <a:t> C </a:t>
            </a:r>
            <a:r>
              <a:rPr lang="de-DE" baseline="0" dirty="0" err="1" smtClean="0"/>
              <a:t>too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implement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App.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choosed</a:t>
            </a:r>
            <a:r>
              <a:rPr lang="de-DE" baseline="0" dirty="0" smtClean="0"/>
              <a:t> Swift </a:t>
            </a:r>
            <a:r>
              <a:rPr lang="de-DE" baseline="0" dirty="0" err="1" smtClean="0"/>
              <a:t>because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Apple </a:t>
            </a:r>
            <a:r>
              <a:rPr lang="de-DE" baseline="0" dirty="0" err="1" smtClean="0"/>
              <a:t>programming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language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their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devices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swift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Development </a:t>
            </a:r>
            <a:r>
              <a:rPr lang="de-DE" baseline="0" dirty="0" err="1" smtClean="0"/>
              <a:t>Platform</a:t>
            </a:r>
            <a:r>
              <a:rPr lang="de-DE" baseline="0" dirty="0" smtClean="0"/>
              <a:t> (IDE) </a:t>
            </a:r>
            <a:r>
              <a:rPr lang="de-DE" baseline="0" dirty="0" err="1" smtClean="0"/>
              <a:t>xCode</a:t>
            </a:r>
            <a:r>
              <a:rPr lang="de-DE" baseline="0" dirty="0" smtClean="0"/>
              <a:t>.  </a:t>
            </a:r>
            <a:r>
              <a:rPr lang="de-DE" baseline="0" dirty="0" err="1" smtClean="0"/>
              <a:t>That´s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Logo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Left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There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DIE´s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developing</a:t>
            </a:r>
            <a:r>
              <a:rPr lang="de-DE" baseline="0" dirty="0" smtClean="0"/>
              <a:t> Swift </a:t>
            </a:r>
            <a:r>
              <a:rPr lang="de-DE" baseline="0" dirty="0" err="1" smtClean="0"/>
              <a:t>Applications</a:t>
            </a:r>
            <a:r>
              <a:rPr lang="de-DE" baseline="0" dirty="0" smtClean="0"/>
              <a:t>. These </a:t>
            </a:r>
            <a:r>
              <a:rPr lang="de-DE" baseline="0" dirty="0" err="1" smtClean="0"/>
              <a:t>third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doens´t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huge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amount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functionalities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xCode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offers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Apple Development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far</a:t>
            </a:r>
            <a:r>
              <a:rPr lang="de-DE" baseline="0" dirty="0" smtClean="0"/>
              <a:t>.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73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Way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develop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err="1" smtClean="0"/>
              <a:t>Lifecycle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CI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Apple </a:t>
            </a:r>
            <a:r>
              <a:rPr lang="de-DE" dirty="0" err="1" smtClean="0"/>
              <a:t>Universe</a:t>
            </a:r>
            <a:r>
              <a:rPr lang="de-DE" dirty="0" smtClean="0"/>
              <a:t> a </a:t>
            </a:r>
            <a:r>
              <a:rPr lang="de-DE" dirty="0" err="1" smtClean="0"/>
              <a:t>little</a:t>
            </a:r>
            <a:r>
              <a:rPr lang="de-DE" dirty="0" smtClean="0"/>
              <a:t> different.</a:t>
            </a:r>
            <a:r>
              <a:rPr lang="de-DE" baseline="0" dirty="0" smtClean="0"/>
              <a:t> Jenkins not </a:t>
            </a:r>
            <a:r>
              <a:rPr lang="de-DE" baseline="0" dirty="0" err="1" smtClean="0"/>
              <a:t>possible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Using</a:t>
            </a:r>
            <a:r>
              <a:rPr lang="de-DE" baseline="0" dirty="0" smtClean="0"/>
              <a:t> Apple </a:t>
            </a:r>
            <a:r>
              <a:rPr lang="de-DE" baseline="0" dirty="0" err="1" smtClean="0"/>
              <a:t>Universe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compatible</a:t>
            </a:r>
            <a:r>
              <a:rPr lang="de-DE" baseline="0" dirty="0" smtClean="0"/>
              <a:t> Software -&gt; </a:t>
            </a:r>
            <a:r>
              <a:rPr lang="de-DE" baseline="0" dirty="0" err="1" smtClean="0"/>
              <a:t>xCode</a:t>
            </a:r>
            <a:r>
              <a:rPr lang="de-DE" baseline="0" dirty="0" smtClean="0"/>
              <a:t> Server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xCode</a:t>
            </a:r>
            <a:r>
              <a:rPr lang="de-DE" baseline="0" dirty="0" smtClean="0"/>
              <a:t> Server </a:t>
            </a:r>
            <a:r>
              <a:rPr lang="de-DE" baseline="0" dirty="0" err="1" smtClean="0"/>
              <a:t>comes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mac</a:t>
            </a:r>
            <a:r>
              <a:rPr lang="de-DE" baseline="0" dirty="0" smtClean="0"/>
              <a:t> OS Server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xCode</a:t>
            </a:r>
            <a:r>
              <a:rPr lang="de-DE" baseline="0" dirty="0" smtClean="0"/>
              <a:t> Server</a:t>
            </a:r>
          </a:p>
          <a:p>
            <a:pPr marL="628650" lvl="1" indent="-171450">
              <a:buFontTx/>
              <a:buChar char="-"/>
            </a:pPr>
            <a:r>
              <a:rPr lang="de-DE" baseline="0" dirty="0" err="1" smtClean="0"/>
              <a:t>Autmated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xCode</a:t>
            </a:r>
            <a:r>
              <a:rPr lang="de-DE" baseline="0" dirty="0" smtClean="0"/>
              <a:t> Bot</a:t>
            </a:r>
          </a:p>
          <a:p>
            <a:pPr marL="628650" lvl="1" indent="-171450">
              <a:buFontTx/>
              <a:buChar char="-"/>
            </a:pP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Continuous</a:t>
            </a:r>
            <a:r>
              <a:rPr lang="de-DE" dirty="0" smtClean="0"/>
              <a:t> Integration.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That´s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way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</a:t>
            </a:r>
            <a:r>
              <a:rPr lang="de-DE" baseline="0" dirty="0" smtClean="0"/>
              <a:t>.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left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picture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lifecycle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how</a:t>
            </a:r>
            <a:r>
              <a:rPr lang="de-DE" baseline="0" dirty="0" smtClean="0"/>
              <a:t> CI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performed</a:t>
            </a:r>
            <a:r>
              <a:rPr lang="de-DE" baseline="0" dirty="0" smtClean="0"/>
              <a:t>.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Apple </a:t>
            </a:r>
            <a:r>
              <a:rPr lang="de-DE" baseline="0" dirty="0" err="1" smtClean="0"/>
              <a:t>Universe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it´s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little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bit</a:t>
            </a:r>
            <a:r>
              <a:rPr lang="de-DE" baseline="0" dirty="0" smtClean="0"/>
              <a:t> different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Software Projects. </a:t>
            </a:r>
            <a:r>
              <a:rPr lang="de-DE" baseline="0" dirty="0" err="1" smtClean="0"/>
              <a:t>Normally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a Jenkins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inmplenent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Continuoius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integration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There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many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aspect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working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iOS Apps. iOS </a:t>
            </a:r>
            <a:r>
              <a:rPr lang="de-DE" baseline="0" dirty="0" err="1" smtClean="0"/>
              <a:t>development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deep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integrated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xCode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example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run</a:t>
            </a:r>
            <a:r>
              <a:rPr lang="de-DE" baseline="0" dirty="0" smtClean="0"/>
              <a:t>/</a:t>
            </a:r>
            <a:r>
              <a:rPr lang="de-DE" baseline="0" dirty="0" err="1" smtClean="0"/>
              <a:t>debug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in a </a:t>
            </a:r>
            <a:r>
              <a:rPr lang="de-DE" baseline="0" dirty="0" err="1" smtClean="0"/>
              <a:t>simulator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works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xCode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Additionally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signing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a App just </a:t>
            </a:r>
            <a:r>
              <a:rPr lang="de-DE" baseline="0" dirty="0" err="1" smtClean="0"/>
              <a:t>work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xCode,too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course</a:t>
            </a:r>
            <a:r>
              <a:rPr lang="de-DE" baseline="0" dirty="0" smtClean="0"/>
              <a:t> Apple </a:t>
            </a:r>
            <a:r>
              <a:rPr lang="de-DE" baseline="0" dirty="0" err="1" smtClean="0"/>
              <a:t>offers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way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do </a:t>
            </a:r>
            <a:r>
              <a:rPr lang="de-DE" baseline="0" dirty="0" err="1" smtClean="0"/>
              <a:t>Continous</a:t>
            </a:r>
            <a:r>
              <a:rPr lang="de-DE" baseline="0" dirty="0" smtClean="0"/>
              <a:t> Integration </a:t>
            </a:r>
            <a:r>
              <a:rPr lang="de-DE" baseline="0" dirty="0" err="1" smtClean="0"/>
              <a:t>anyhow</a:t>
            </a:r>
            <a:r>
              <a:rPr lang="de-DE" baseline="0" dirty="0" smtClean="0"/>
              <a:t>. Apple </a:t>
            </a:r>
            <a:r>
              <a:rPr lang="de-DE" baseline="0" dirty="0" err="1" smtClean="0"/>
              <a:t>Product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called</a:t>
            </a:r>
            <a:r>
              <a:rPr lang="de-DE" baseline="0" dirty="0" smtClean="0"/>
              <a:t> Mac OS Server. </a:t>
            </a:r>
            <a:r>
              <a:rPr lang="de-DE" baseline="0" dirty="0" err="1" smtClean="0"/>
              <a:t>Within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Application</a:t>
            </a:r>
            <a:r>
              <a:rPr lang="de-DE" baseline="0" dirty="0" smtClean="0"/>
              <a:t> MAC OS Server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define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Suites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Testing</a:t>
            </a:r>
            <a:r>
              <a:rPr lang="de-DE" baseline="0" dirty="0" smtClean="0"/>
              <a:t> Bots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run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Projects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time </a:t>
            </a:r>
            <a:r>
              <a:rPr lang="de-DE" baseline="0" dirty="0" err="1" smtClean="0"/>
              <a:t>changes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applied</a:t>
            </a:r>
            <a:r>
              <a:rPr lang="de-DE" baseline="0" dirty="0" smtClean="0"/>
              <a:t>.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34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 smtClean="0"/>
              <a:t>Dashboard </a:t>
            </a:r>
            <a:r>
              <a:rPr lang="de-DE" baseline="0" dirty="0" err="1" smtClean="0"/>
              <a:t>xCode</a:t>
            </a:r>
            <a:r>
              <a:rPr lang="de-DE" baseline="0" dirty="0" smtClean="0"/>
              <a:t> Server</a:t>
            </a:r>
          </a:p>
          <a:p>
            <a:pPr marL="628650" lvl="1" indent="-171450">
              <a:buFontTx/>
              <a:buChar char="-"/>
            </a:pPr>
            <a:r>
              <a:rPr lang="de-DE" baseline="0" dirty="0" smtClean="0"/>
              <a:t>Code </a:t>
            </a:r>
            <a:r>
              <a:rPr lang="de-DE" baseline="0" dirty="0" err="1" smtClean="0"/>
              <a:t>Coverage</a:t>
            </a:r>
            <a:endParaRPr lang="de-DE" baseline="0" dirty="0" smtClean="0"/>
          </a:p>
          <a:p>
            <a:pPr marL="628650" lvl="1" indent="-171450">
              <a:buFontTx/>
              <a:buChar char="-"/>
            </a:pPr>
            <a:r>
              <a:rPr lang="de-DE" baseline="0" dirty="0" err="1" smtClean="0"/>
              <a:t>Successfull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tests</a:t>
            </a:r>
            <a:endParaRPr lang="de-DE" baseline="0" dirty="0" smtClean="0"/>
          </a:p>
          <a:p>
            <a:pPr marL="628650" lvl="1" indent="-171450">
              <a:buFontTx/>
              <a:buChar char="-"/>
            </a:pPr>
            <a:r>
              <a:rPr lang="de-DE" baseline="0" dirty="0" err="1" smtClean="0"/>
              <a:t>Failed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tests</a:t>
            </a:r>
            <a:endParaRPr lang="de-DE" baseline="0" dirty="0" smtClean="0"/>
          </a:p>
          <a:p>
            <a:pPr marL="628650" lvl="1" indent="-171450">
              <a:buFontTx/>
              <a:buChar char="-"/>
            </a:pPr>
            <a:r>
              <a:rPr lang="de-DE" baseline="0" dirty="0" err="1" smtClean="0"/>
              <a:t>when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performed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xCode</a:t>
            </a:r>
            <a:r>
              <a:rPr lang="de-DE" dirty="0" smtClean="0"/>
              <a:t> Bots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xCode</a:t>
            </a:r>
            <a:r>
              <a:rPr lang="de-DE" dirty="0" smtClean="0"/>
              <a:t> </a:t>
            </a:r>
            <a:r>
              <a:rPr lang="de-DE" dirty="0" err="1" smtClean="0"/>
              <a:t>server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define</a:t>
            </a:r>
            <a:r>
              <a:rPr lang="de-DE" dirty="0" smtClean="0"/>
              <a:t> </a:t>
            </a:r>
            <a:r>
              <a:rPr lang="de-DE" dirty="0" err="1" smtClean="0"/>
              <a:t>automated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archiving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Dashbord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xCode</a:t>
            </a:r>
            <a:r>
              <a:rPr lang="de-DE" baseline="0" dirty="0" smtClean="0"/>
              <a:t> Server </a:t>
            </a:r>
            <a:r>
              <a:rPr lang="de-DE" baseline="0" dirty="0" err="1" smtClean="0"/>
              <a:t>looks</a:t>
            </a:r>
            <a:r>
              <a:rPr lang="de-DE" baseline="0" dirty="0" smtClean="0"/>
              <a:t> like. As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shows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much</a:t>
            </a:r>
            <a:r>
              <a:rPr lang="de-DE" baseline="0" dirty="0" smtClean="0"/>
              <a:t> code-</a:t>
            </a:r>
            <a:r>
              <a:rPr lang="de-DE" baseline="0" dirty="0" err="1" smtClean="0"/>
              <a:t>warnings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how</a:t>
            </a:r>
            <a:r>
              <a:rPr lang="de-DE" baseline="0" dirty="0" smtClean="0"/>
              <a:t> high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coverage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.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52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 smtClean="0"/>
              <a:t>Automated</a:t>
            </a:r>
            <a:r>
              <a:rPr lang="de-DE" dirty="0" smtClean="0"/>
              <a:t> </a:t>
            </a:r>
            <a:r>
              <a:rPr lang="de-DE" dirty="0" err="1" smtClean="0"/>
              <a:t>testing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assured</a:t>
            </a:r>
            <a:r>
              <a:rPr lang="de-DE" dirty="0" smtClean="0"/>
              <a:t> </a:t>
            </a:r>
            <a:r>
              <a:rPr lang="de-DE" dirty="0" err="1" smtClean="0"/>
              <a:t>funktionalities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through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tests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need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look</a:t>
            </a:r>
            <a:r>
              <a:rPr lang="de-DE" baseline="0" dirty="0" smtClean="0"/>
              <a:t> at </a:t>
            </a:r>
            <a:r>
              <a:rPr lang="de-DE" baseline="0" dirty="0" err="1" smtClean="0"/>
              <a:t>quality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important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metrics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measue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certain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criteria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smtClean="0"/>
              <a:t>Goal -&gt;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code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smtClean="0"/>
              <a:t>Apple </a:t>
            </a:r>
            <a:r>
              <a:rPr lang="de-DE" baseline="0" dirty="0" err="1" smtClean="0"/>
              <a:t>Universer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tools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smtClean="0"/>
              <a:t>Taylor </a:t>
            </a:r>
            <a:r>
              <a:rPr lang="de-DE" baseline="0" dirty="0" err="1" smtClean="0"/>
              <a:t>measues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output</a:t>
            </a:r>
            <a:r>
              <a:rPr lang="de-DE" baseline="0" dirty="0" smtClean="0"/>
              <a:t> JSON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Built</a:t>
            </a:r>
            <a:r>
              <a:rPr lang="de-DE" baseline="0" dirty="0" smtClean="0"/>
              <a:t> Parser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show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nice</a:t>
            </a:r>
            <a:r>
              <a:rPr lang="de-DE" baseline="0" dirty="0" smtClean="0"/>
              <a:t> User Interface</a:t>
            </a:r>
          </a:p>
          <a:p>
            <a:pPr marL="171450" indent="-171450">
              <a:buFontTx/>
              <a:buChar char="-"/>
            </a:pP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smtClean="0"/>
              <a:t>---</a:t>
            </a:r>
            <a:r>
              <a:rPr lang="de-DE" baseline="0" dirty="0" smtClean="0">
                <a:sym typeface="Wingdings"/>
              </a:rPr>
              <a:t> </a:t>
            </a:r>
            <a:r>
              <a:rPr lang="de-DE" baseline="0" dirty="0" err="1" smtClean="0">
                <a:sym typeface="Wingdings"/>
              </a:rPr>
              <a:t>When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there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are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no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tools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that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accomplish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the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things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we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want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to</a:t>
            </a:r>
            <a:r>
              <a:rPr lang="de-DE" baseline="0" dirty="0" smtClean="0">
                <a:sym typeface="Wingdings"/>
              </a:rPr>
              <a:t> do, </a:t>
            </a:r>
            <a:r>
              <a:rPr lang="de-DE" baseline="0" dirty="0" err="1" smtClean="0">
                <a:sym typeface="Wingdings"/>
              </a:rPr>
              <a:t>we</a:t>
            </a:r>
            <a:r>
              <a:rPr lang="de-DE" baseline="0" dirty="0" smtClean="0">
                <a:sym typeface="Wingdings"/>
              </a:rPr>
              <a:t> simple </a:t>
            </a:r>
            <a:r>
              <a:rPr lang="de-DE" baseline="0" dirty="0" err="1" smtClean="0">
                <a:sym typeface="Wingdings"/>
              </a:rPr>
              <a:t>develop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them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by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our</a:t>
            </a:r>
            <a:r>
              <a:rPr lang="de-DE" baseline="0" dirty="0" smtClean="0">
                <a:sym typeface="Wingdings"/>
              </a:rPr>
              <a:t> </a:t>
            </a:r>
            <a:r>
              <a:rPr lang="de-DE" baseline="0" dirty="0" err="1" smtClean="0">
                <a:sym typeface="Wingdings"/>
              </a:rPr>
              <a:t>own</a:t>
            </a:r>
            <a:r>
              <a:rPr lang="de-DE" baseline="0" dirty="0" smtClean="0">
                <a:sym typeface="Wingdings"/>
              </a:rPr>
              <a:t>.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When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automated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testings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assured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functionalities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thorugh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test´s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improntant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look</a:t>
            </a:r>
            <a:r>
              <a:rPr lang="de-DE" baseline="0" dirty="0" smtClean="0"/>
              <a:t> at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general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quality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Code. </a:t>
            </a:r>
            <a:r>
              <a:rPr lang="de-DE" baseline="0" dirty="0" err="1" smtClean="0"/>
              <a:t>Metrics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meassure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Code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according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certain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criteria</a:t>
            </a:r>
            <a:r>
              <a:rPr lang="de-DE" baseline="0" dirty="0" smtClean="0"/>
              <a:t>. 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maintainable </a:t>
            </a:r>
            <a:r>
              <a:rPr lang="de-DE" baseline="0" dirty="0" err="1" smtClean="0"/>
              <a:t>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will live </a:t>
            </a:r>
            <a:r>
              <a:rPr lang="de-DE" baseline="0" dirty="0" err="1" smtClean="0"/>
              <a:t>long</a:t>
            </a:r>
            <a:r>
              <a:rPr lang="de-DE" baseline="0" dirty="0" smtClean="0"/>
              <a:t>. The </a:t>
            </a:r>
            <a:r>
              <a:rPr lang="de-DE" baseline="0" dirty="0" err="1" smtClean="0"/>
              <a:t>goal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code</a:t>
            </a:r>
            <a:r>
              <a:rPr lang="de-DE" baseline="0" dirty="0" smtClean="0"/>
              <a:t>. As </a:t>
            </a:r>
            <a:r>
              <a:rPr lang="de-DE" baseline="0" dirty="0" err="1" smtClean="0"/>
              <a:t>always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Apple </a:t>
            </a:r>
            <a:r>
              <a:rPr lang="de-DE" baseline="0" dirty="0" err="1" smtClean="0"/>
              <a:t>Univers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isn´t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verry</a:t>
            </a:r>
            <a:r>
              <a:rPr lang="de-DE" baseline="0" dirty="0" smtClean="0"/>
              <a:t> easy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common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metrics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because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tools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doesn´t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exists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tool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called</a:t>
            </a:r>
            <a:r>
              <a:rPr lang="de-DE" baseline="0" dirty="0" smtClean="0"/>
              <a:t> Taylor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get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basic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measuredment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code</a:t>
            </a:r>
            <a:r>
              <a:rPr lang="de-DE" baseline="0" dirty="0" smtClean="0"/>
              <a:t>. The </a:t>
            </a:r>
            <a:r>
              <a:rPr lang="de-DE" baseline="0" dirty="0" err="1" smtClean="0"/>
              <a:t>output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tool</a:t>
            </a:r>
            <a:r>
              <a:rPr lang="de-DE" baseline="0" dirty="0" smtClean="0"/>
              <a:t> Taylor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json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file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haven´t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got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tool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metrics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project</a:t>
            </a:r>
            <a:r>
              <a:rPr lang="de-DE" baseline="0" dirty="0" smtClean="0"/>
              <a:t> in a simple easy User Interface. So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simply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own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result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Taylorparser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Picture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right</a:t>
            </a:r>
            <a:r>
              <a:rPr lang="de-DE" baseline="0" dirty="0" smtClean="0"/>
              <a:t>. 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220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 smtClean="0"/>
              <a:t>Talked</a:t>
            </a:r>
            <a:r>
              <a:rPr lang="de-DE" baseline="0" dirty="0" smtClean="0"/>
              <a:t> Technical Environment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Talk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designed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I </a:t>
            </a:r>
            <a:r>
              <a:rPr lang="de-DE" dirty="0" err="1" smtClean="0"/>
              <a:t>talked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lot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Technical Environment. </a:t>
            </a:r>
            <a:r>
              <a:rPr lang="de-DE" baseline="0" dirty="0" err="1" smtClean="0"/>
              <a:t>Let´s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actually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talk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architected</a:t>
            </a:r>
            <a:r>
              <a:rPr lang="de-DE" baseline="0" dirty="0" smtClean="0"/>
              <a:t> it.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266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A </a:t>
            </a:r>
            <a:r>
              <a:rPr lang="de-DE" dirty="0" err="1" smtClean="0"/>
              <a:t>lot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Looks </a:t>
            </a:r>
            <a:r>
              <a:rPr lang="de-DE" dirty="0" err="1" smtClean="0"/>
              <a:t>complex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smtClean="0"/>
              <a:t>MVC </a:t>
            </a:r>
            <a:r>
              <a:rPr lang="de-DE" baseline="0" dirty="0" err="1" smtClean="0"/>
              <a:t>implemented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To</a:t>
            </a:r>
            <a:r>
              <a:rPr lang="de-DE" baseline="0" dirty="0" smtClean="0"/>
              <a:t> time </a:t>
            </a:r>
            <a:r>
              <a:rPr lang="de-DE" baseline="0" dirty="0" err="1" smtClean="0"/>
              <a:t>intense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look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detail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Software </a:t>
            </a:r>
            <a:r>
              <a:rPr lang="de-DE" baseline="0" dirty="0" err="1" smtClean="0"/>
              <a:t>Architecture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Document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detailed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look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Architecture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As </a:t>
            </a:r>
            <a:r>
              <a:rPr lang="de-DE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classDiagram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developed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lot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classes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implement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software</a:t>
            </a:r>
            <a:r>
              <a:rPr lang="de-DE" baseline="0" dirty="0" smtClean="0"/>
              <a:t> Pattern </a:t>
            </a:r>
            <a:r>
              <a:rPr lang="de-DE" baseline="0" dirty="0" err="1" smtClean="0"/>
              <a:t>called</a:t>
            </a:r>
            <a:r>
              <a:rPr lang="de-DE" baseline="0" dirty="0" smtClean="0"/>
              <a:t> Model-View-Controller. The different </a:t>
            </a:r>
            <a:r>
              <a:rPr lang="de-DE" baseline="0" dirty="0" err="1" smtClean="0"/>
              <a:t>Architecture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elements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sorrounded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different </a:t>
            </a:r>
            <a:r>
              <a:rPr lang="de-DE" baseline="0" dirty="0" err="1" smtClean="0"/>
              <a:t>colors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too</a:t>
            </a:r>
            <a:r>
              <a:rPr lang="de-DE" baseline="0" dirty="0" smtClean="0"/>
              <a:t> time </a:t>
            </a:r>
            <a:r>
              <a:rPr lang="de-DE" baseline="0" dirty="0" err="1" smtClean="0"/>
              <a:t>intense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architecture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detail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welcome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look</a:t>
            </a:r>
            <a:r>
              <a:rPr lang="de-DE" baseline="0" dirty="0" smtClean="0"/>
              <a:t> at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Software </a:t>
            </a:r>
            <a:r>
              <a:rPr lang="de-DE" baseline="0" dirty="0" err="1" smtClean="0"/>
              <a:t>Architecture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Document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detailed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look</a:t>
            </a:r>
            <a:r>
              <a:rPr lang="de-DE" baseline="0" dirty="0" smtClean="0"/>
              <a:t> at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different </a:t>
            </a:r>
            <a:r>
              <a:rPr lang="de-DE" baseline="0" dirty="0" err="1" smtClean="0"/>
              <a:t>parts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Architecture</a:t>
            </a:r>
            <a:r>
              <a:rPr lang="de-DE" baseline="0" dirty="0" smtClean="0"/>
              <a:t>.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477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Software Patterns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important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tool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developers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smtClean="0"/>
              <a:t>Class </a:t>
            </a:r>
            <a:r>
              <a:rPr lang="de-DE" baseline="0" dirty="0" err="1" smtClean="0"/>
              <a:t>diagram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complex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smtClean="0"/>
              <a:t>Create simple </a:t>
            </a:r>
            <a:r>
              <a:rPr lang="de-DE" baseline="0" dirty="0" err="1" smtClean="0"/>
              <a:t>usable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code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pattern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smtClean="0"/>
              <a:t>Patterns -&gt; </a:t>
            </a:r>
            <a:r>
              <a:rPr lang="de-DE" baseline="0" dirty="0" err="1" smtClean="0"/>
              <a:t>constructs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certain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functionality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implemented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Complex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behavior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simpliefied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patterns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Example</a:t>
            </a:r>
            <a:r>
              <a:rPr lang="de-DE" baseline="0" dirty="0" smtClean="0"/>
              <a:t> Patterns </a:t>
            </a:r>
            <a:r>
              <a:rPr lang="de-DE" baseline="0" dirty="0" err="1" smtClean="0"/>
              <a:t>are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Verry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important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tool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developer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Software-Patterns. As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seen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class</a:t>
            </a:r>
            <a:r>
              <a:rPr lang="de-DE" baseline="0" dirty="0" smtClean="0"/>
              <a:t>-diagramm </a:t>
            </a:r>
            <a:r>
              <a:rPr lang="de-DE" baseline="0" dirty="0" err="1" smtClean="0"/>
              <a:t>software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complex</a:t>
            </a:r>
            <a:r>
              <a:rPr lang="de-DE" baseline="0" dirty="0" smtClean="0"/>
              <a:t>. Komplex </a:t>
            </a:r>
            <a:r>
              <a:rPr lang="de-DE" baseline="0" dirty="0" err="1" smtClean="0"/>
              <a:t>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written</a:t>
            </a:r>
            <a:r>
              <a:rPr lang="de-DE" baseline="0" dirty="0" smtClean="0"/>
              <a:t> in a </a:t>
            </a:r>
            <a:r>
              <a:rPr lang="de-DE" baseline="0" dirty="0" err="1" smtClean="0"/>
              <a:t>complex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structure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isn´t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don´t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know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maintainable, </a:t>
            </a:r>
            <a:r>
              <a:rPr lang="de-DE" baseline="0" dirty="0" err="1" smtClean="0"/>
              <a:t>too</a:t>
            </a:r>
            <a:r>
              <a:rPr lang="de-DE" baseline="0" dirty="0" smtClean="0"/>
              <a:t>. Software-Patterns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an easy </a:t>
            </a:r>
            <a:r>
              <a:rPr lang="de-DE" baseline="0" dirty="0" err="1" smtClean="0"/>
              <a:t>way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implement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complex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issues</a:t>
            </a:r>
            <a:r>
              <a:rPr lang="de-DE" baseline="0" dirty="0" smtClean="0"/>
              <a:t> in a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plausible </a:t>
            </a:r>
            <a:r>
              <a:rPr lang="de-DE" baseline="0" dirty="0" err="1" smtClean="0"/>
              <a:t>way</a:t>
            </a:r>
            <a:r>
              <a:rPr lang="de-DE" baseline="0" dirty="0" smtClean="0"/>
              <a:t>. Patterns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constructs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define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how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certain</a:t>
            </a:r>
            <a:r>
              <a:rPr lang="de-DE" baseline="0" dirty="0" smtClean="0"/>
              <a:t> type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functionlaity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implemented</a:t>
            </a:r>
            <a:r>
              <a:rPr lang="de-DE" baseline="0" dirty="0" smtClean="0"/>
              <a:t>. The </a:t>
            </a:r>
            <a:r>
              <a:rPr lang="de-DE" baseline="0" dirty="0" err="1" smtClean="0"/>
              <a:t>picture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circys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analogy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shows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complex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behaviour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simplified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pattern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Examples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Patterns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2864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2 </a:t>
            </a:r>
            <a:r>
              <a:rPr lang="de-DE" dirty="0" err="1" smtClean="0"/>
              <a:t>important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pattern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smtClean="0"/>
              <a:t>MVC -&gt; </a:t>
            </a:r>
            <a:r>
              <a:rPr lang="de-DE" baseline="0" dirty="0" err="1" smtClean="0"/>
              <a:t>splitting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App in 3 </a:t>
            </a:r>
            <a:r>
              <a:rPr lang="de-DE" baseline="0" dirty="0" err="1" smtClean="0"/>
              <a:t>parts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Classdiagram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applied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Develop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each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indepentently</a:t>
            </a:r>
            <a:r>
              <a:rPr lang="de-DE" baseline="0" dirty="0" smtClean="0"/>
              <a:t>; API </a:t>
            </a:r>
            <a:r>
              <a:rPr lang="de-DE" baseline="0" dirty="0" err="1" smtClean="0"/>
              <a:t>needs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defined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It´s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capsuations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specific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Application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parts</a:t>
            </a:r>
            <a:r>
              <a:rPr lang="de-DE" baseline="0" dirty="0" smtClean="0"/>
              <a:t>. 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View </a:t>
            </a:r>
            <a:r>
              <a:rPr lang="de-DE" baseline="0" dirty="0" err="1" smtClean="0"/>
              <a:t>doesn´t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know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logic</a:t>
            </a:r>
            <a:r>
              <a:rPr lang="de-DE" baseline="0" dirty="0" smtClean="0"/>
              <a:t> in Controller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A </a:t>
            </a:r>
            <a:r>
              <a:rPr lang="de-DE" dirty="0" err="1" smtClean="0"/>
              <a:t>verry</a:t>
            </a:r>
            <a:r>
              <a:rPr lang="de-DE" dirty="0" smtClean="0"/>
              <a:t> </a:t>
            </a:r>
            <a:r>
              <a:rPr lang="de-DE" dirty="0" err="1" smtClean="0"/>
              <a:t>important</a:t>
            </a:r>
            <a:r>
              <a:rPr lang="de-DE" dirty="0" smtClean="0"/>
              <a:t> </a:t>
            </a:r>
            <a:r>
              <a:rPr lang="de-DE" dirty="0" err="1" smtClean="0"/>
              <a:t>Patternis</a:t>
            </a:r>
            <a:r>
              <a:rPr lang="de-DE" dirty="0" smtClean="0"/>
              <a:t> MVC. </a:t>
            </a:r>
            <a:r>
              <a:rPr lang="de-DE" dirty="0" err="1" smtClean="0"/>
              <a:t>It´s</a:t>
            </a:r>
            <a:r>
              <a:rPr lang="de-DE" dirty="0" smtClean="0"/>
              <a:t> 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pattern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split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application</a:t>
            </a:r>
            <a:r>
              <a:rPr lang="de-DE" baseline="0" dirty="0" smtClean="0"/>
              <a:t> in 3 different </a:t>
            </a:r>
            <a:r>
              <a:rPr lang="de-DE" baseline="0" dirty="0" err="1" smtClean="0"/>
              <a:t>parts</a:t>
            </a:r>
            <a:r>
              <a:rPr lang="de-DE" baseline="0" dirty="0" smtClean="0"/>
              <a:t>. The View,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Controller,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Model. As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seen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class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diagramm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applied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pattern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application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MVC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possible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each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three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independet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There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needs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defined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API´s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three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parts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interact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each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. The </a:t>
            </a:r>
            <a:r>
              <a:rPr lang="de-DE" baseline="0" dirty="0" err="1" smtClean="0"/>
              <a:t>rest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capsuled</a:t>
            </a:r>
            <a:r>
              <a:rPr lang="de-DE" baseline="0" dirty="0" smtClean="0"/>
              <a:t> form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parts</a:t>
            </a:r>
            <a:r>
              <a:rPr lang="de-DE" baseline="0" dirty="0" smtClean="0"/>
              <a:t>. The View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example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doesn´t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know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Controller </a:t>
            </a:r>
            <a:r>
              <a:rPr lang="de-DE" baseline="0" dirty="0" err="1" smtClean="0"/>
              <a:t>implements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Logic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Calculations</a:t>
            </a:r>
            <a:r>
              <a:rPr lang="de-DE" baseline="0" dirty="0" smtClean="0"/>
              <a:t>.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914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 smtClean="0"/>
              <a:t>Capsulation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objects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err="1" smtClean="0"/>
              <a:t>Gets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related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pattern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fabricates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objects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capsuled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logic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Applies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parameter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Implemented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fabirc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pattern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coredata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capsulation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smtClean="0"/>
              <a:t>Just </a:t>
            </a:r>
            <a:r>
              <a:rPr lang="de-DE" baseline="0" dirty="0" err="1" smtClean="0"/>
              <a:t>give</a:t>
            </a:r>
            <a:r>
              <a:rPr lang="de-DE" baseline="0" dirty="0" smtClean="0"/>
              <a:t> persistent </a:t>
            </a:r>
            <a:r>
              <a:rPr lang="de-DE" baseline="0" dirty="0" err="1" smtClean="0"/>
              <a:t>object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Furthermore</a:t>
            </a:r>
            <a:r>
              <a:rPr lang="de-DE" dirty="0" smtClean="0"/>
              <a:t>, 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pattern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often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Application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fabriate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pattern</a:t>
            </a:r>
            <a:r>
              <a:rPr lang="de-DE" baseline="0" dirty="0" smtClean="0"/>
              <a:t>. A </a:t>
            </a:r>
            <a:r>
              <a:rPr lang="de-DE" baseline="0" dirty="0" err="1" smtClean="0"/>
              <a:t>fabric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pattern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get´s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request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fabricate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kind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object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fabric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pattern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capsule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objects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nice</a:t>
            </a:r>
            <a:r>
              <a:rPr lang="de-DE" baseline="0" dirty="0" smtClean="0"/>
              <a:t>. The </a:t>
            </a:r>
            <a:r>
              <a:rPr lang="de-DE" baseline="0" dirty="0" err="1" smtClean="0"/>
              <a:t>fabric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get´s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related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pattern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object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creates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new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object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based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pattern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While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fabricating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object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applies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parameters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were</a:t>
            </a:r>
            <a:r>
              <a:rPr lang="de-DE" baseline="0" dirty="0" smtClean="0"/>
              <a:t> send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request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implemented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fabric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pattern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example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handle persistent </a:t>
            </a:r>
            <a:r>
              <a:rPr lang="de-DE" baseline="0" dirty="0" err="1" smtClean="0"/>
              <a:t>functions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CoreData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capsuled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interactions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internal </a:t>
            </a:r>
            <a:r>
              <a:rPr lang="de-DE" baseline="0" dirty="0" err="1" smtClean="0"/>
              <a:t>CoreData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structure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fabric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patterns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simple </a:t>
            </a:r>
            <a:r>
              <a:rPr lang="de-DE" baseline="0" dirty="0" err="1" smtClean="0"/>
              <a:t>need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tell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fabric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persistendable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object</a:t>
            </a:r>
            <a:r>
              <a:rPr lang="de-DE" baseline="0" dirty="0" smtClean="0"/>
              <a:t>.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43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CI -&gt; </a:t>
            </a:r>
            <a:r>
              <a:rPr lang="de-DE" dirty="0" err="1" smtClean="0"/>
              <a:t>autoamte</a:t>
            </a:r>
            <a:r>
              <a:rPr lang="de-DE" dirty="0" smtClean="0"/>
              <a:t> </a:t>
            </a:r>
            <a:r>
              <a:rPr lang="de-DE" dirty="0" err="1" smtClean="0"/>
              <a:t>testing</a:t>
            </a:r>
            <a:endParaRPr lang="de-DE" dirty="0" smtClean="0"/>
          </a:p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 </a:t>
            </a:r>
            <a:r>
              <a:rPr lang="de-DE" dirty="0" err="1" smtClean="0"/>
              <a:t>developed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I </a:t>
            </a:r>
            <a:r>
              <a:rPr lang="de-DE" dirty="0" err="1" smtClean="0"/>
              <a:t>talked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Continious</a:t>
            </a:r>
            <a:r>
              <a:rPr lang="de-DE" baseline="0" dirty="0" smtClean="0"/>
              <a:t> Integration Infrastructure. </a:t>
            </a:r>
            <a:r>
              <a:rPr lang="de-DE" baseline="0" dirty="0" err="1" smtClean="0"/>
              <a:t>Now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look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little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Application</a:t>
            </a:r>
            <a:r>
              <a:rPr lang="de-DE" baseline="0" dirty="0" smtClean="0"/>
              <a:t>.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98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250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baseline="0" dirty="0" err="1" smtClean="0"/>
              <a:t>Assume</a:t>
            </a:r>
            <a:r>
              <a:rPr lang="de-DE" baseline="0" dirty="0" smtClean="0"/>
              <a:t> -&gt; Apple </a:t>
            </a:r>
            <a:r>
              <a:rPr lang="de-DE" baseline="0" dirty="0" err="1" smtClean="0"/>
              <a:t>Universe</a:t>
            </a:r>
            <a:r>
              <a:rPr lang="de-DE" baseline="0" dirty="0" smtClean="0"/>
              <a:t> not easy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Cucumber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xCode</a:t>
            </a:r>
            <a:r>
              <a:rPr lang="de-DE" baseline="0" dirty="0" smtClean="0"/>
              <a:t> UI Tests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xCode</a:t>
            </a:r>
            <a:r>
              <a:rPr lang="de-DE" baseline="0" dirty="0" smtClean="0"/>
              <a:t> Unit- Tests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Both</a:t>
            </a:r>
            <a:r>
              <a:rPr lang="de-DE" baseline="0" dirty="0" smtClean="0"/>
              <a:t> in Swift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xCode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plays</a:t>
            </a:r>
            <a:r>
              <a:rPr lang="de-DE" baseline="0" dirty="0" smtClean="0"/>
              <a:t> a strong </a:t>
            </a:r>
            <a:r>
              <a:rPr lang="de-DE" baseline="0" dirty="0" err="1" smtClean="0"/>
              <a:t>role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here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too</a:t>
            </a:r>
            <a:r>
              <a:rPr lang="de-DE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Result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tests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right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picutre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Huge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Documentation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tests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test-plan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details</a:t>
            </a:r>
            <a:r>
              <a:rPr lang="de-DE" baseline="0" dirty="0" smtClean="0"/>
              <a:t>.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will </a:t>
            </a:r>
            <a:r>
              <a:rPr lang="de-DE" baseline="0" dirty="0" err="1" smtClean="0"/>
              <a:t>assume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testing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universe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isnt´t</a:t>
            </a:r>
            <a:r>
              <a:rPr lang="de-DE" baseline="0" dirty="0" smtClean="0"/>
              <a:t> easy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langugaes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environments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Ui</a:t>
            </a:r>
            <a:r>
              <a:rPr lang="de-DE" baseline="0" dirty="0" smtClean="0"/>
              <a:t>-Tests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Example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often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Cucumber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possible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an iOS </a:t>
            </a:r>
            <a:r>
              <a:rPr lang="de-DE" baseline="0" dirty="0" err="1" smtClean="0"/>
              <a:t>application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Furthermore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xCode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plays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a strong </a:t>
            </a:r>
            <a:r>
              <a:rPr lang="de-DE" baseline="0" dirty="0" err="1" smtClean="0"/>
              <a:t>role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testing</a:t>
            </a:r>
            <a:r>
              <a:rPr lang="de-DE" baseline="0" dirty="0" smtClean="0"/>
              <a:t> an iOS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xCode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write</a:t>
            </a:r>
            <a:r>
              <a:rPr lang="de-DE" baseline="0" dirty="0" smtClean="0"/>
              <a:t> so </a:t>
            </a:r>
            <a:r>
              <a:rPr lang="de-DE" baseline="0" dirty="0" err="1" smtClean="0"/>
              <a:t>called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xCode</a:t>
            </a:r>
            <a:r>
              <a:rPr lang="de-DE" baseline="0" dirty="0" smtClean="0"/>
              <a:t> UI-Test. These UI-Test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written</a:t>
            </a:r>
            <a:r>
              <a:rPr lang="de-DE" baseline="0" dirty="0" smtClean="0"/>
              <a:t> in Swift. </a:t>
            </a:r>
            <a:r>
              <a:rPr lang="de-DE" baseline="0" dirty="0" err="1" smtClean="0"/>
              <a:t>There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also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possibliy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</a:t>
            </a:r>
            <a:r>
              <a:rPr lang="de-DE" baseline="0" dirty="0" smtClean="0"/>
              <a:t> so </a:t>
            </a:r>
            <a:r>
              <a:rPr lang="de-DE" baseline="0" dirty="0" err="1" smtClean="0"/>
              <a:t>called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xCode</a:t>
            </a:r>
            <a:r>
              <a:rPr lang="de-DE" baseline="0" dirty="0" smtClean="0"/>
              <a:t> Unit-Tests. </a:t>
            </a:r>
            <a:r>
              <a:rPr lang="de-DE" baseline="0" dirty="0" err="1" smtClean="0"/>
              <a:t>When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run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get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result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looks</a:t>
            </a:r>
            <a:r>
              <a:rPr lang="de-DE" baseline="0" dirty="0" smtClean="0"/>
              <a:t> like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picture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right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There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which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succesfull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which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don´t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huge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Documentation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Tests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through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Test-Plan. 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921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743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898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NUR</a:t>
            </a:r>
            <a:r>
              <a:rPr lang="de-DE" baseline="0" dirty="0" smtClean="0"/>
              <a:t> 2!!!!!!</a:t>
            </a:r>
          </a:p>
          <a:p>
            <a:r>
              <a:rPr lang="de-DE" baseline="0" dirty="0" smtClean="0"/>
              <a:t>(</a:t>
            </a:r>
            <a:r>
              <a:rPr lang="de-DE" baseline="0" dirty="0" err="1" smtClean="0"/>
              <a:t>worth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project</a:t>
            </a:r>
            <a:r>
              <a:rPr lang="de-DE" baseline="0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64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691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Impact</a:t>
            </a:r>
            <a:r>
              <a:rPr lang="en-US" baseline="0" dirty="0" smtClean="0"/>
              <a:t> 0-10</a:t>
            </a:r>
          </a:p>
          <a:p>
            <a:r>
              <a:rPr lang="en-US" dirty="0" err="1" smtClean="0"/>
              <a:t>Faktor</a:t>
            </a:r>
            <a:r>
              <a:rPr lang="en-US" baseline="0" dirty="0" err="1" smtClean="0"/>
              <a:t>berechnung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durch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Multiplikation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50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Updaten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05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95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345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After</a:t>
            </a:r>
            <a:r>
              <a:rPr lang="de-DE" baseline="0" dirty="0" smtClean="0"/>
              <a:t> Benedikt </a:t>
            </a:r>
            <a:r>
              <a:rPr lang="de-DE" baseline="0" dirty="0" err="1" smtClean="0"/>
              <a:t>showed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ProjectManagment</a:t>
            </a:r>
            <a:r>
              <a:rPr lang="de-DE" baseline="0" dirty="0" smtClean="0"/>
              <a:t> Part. I will </a:t>
            </a:r>
            <a:r>
              <a:rPr lang="de-DE" baseline="0" dirty="0" err="1" smtClean="0"/>
              <a:t>enlighten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Technical Site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projekct</a:t>
            </a:r>
            <a:endParaRPr lang="de-DE" baseline="0" dirty="0" smtClean="0"/>
          </a:p>
          <a:p>
            <a:r>
              <a:rPr lang="de-DE" baseline="0" dirty="0" smtClean="0"/>
              <a:t>I will </a:t>
            </a:r>
            <a:r>
              <a:rPr lang="de-DE" baseline="0" dirty="0" err="1" smtClean="0"/>
              <a:t>start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Technical Environment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00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5318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C0FAA8-23B8-C742-9C87-58356DD7B9E5}" type="datetime1">
              <a:rPr lang="de-DE" smtClean="0"/>
              <a:t>21.06.17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Penbo Simplicity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06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972BF0-617E-C142-A97B-627FDDA3F676}" type="datetime1">
              <a:rPr lang="de-DE" smtClean="0"/>
              <a:t>21.06.17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Penbo Simplicity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445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3ABAD3-958B-824F-A6F0-2FA3D70BA477}" type="datetime1">
              <a:rPr lang="de-DE" smtClean="0"/>
              <a:t>21.06.17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Penbo Simplicity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31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5340D0-8B78-4A41-840C-CFAC32BCC6DB}" type="datetime1">
              <a:rPr lang="de-DE" smtClean="0"/>
              <a:t>21.06.17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Penbo Simplicity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8440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56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F8FF02-9028-EA4D-BD57-4FCC6CC558BD}" type="datetime1">
              <a:rPr lang="de-DE" smtClean="0"/>
              <a:t>21.06.17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Penbo Simplicity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021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1A3D0-8589-6740-83D6-31631575F3CA}" type="datetime1">
              <a:rPr lang="de-DE" smtClean="0"/>
              <a:t>21.06.17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Penbo Simplicity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993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C1AE3C-9B1A-E747-874A-3E8A5090C973}" type="datetime1">
              <a:rPr lang="de-DE" smtClean="0"/>
              <a:t>21.06.17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Penbo Simplicity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760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2BDE1D-AC39-5C4F-9F32-A40CAA7490B2}" type="datetime1">
              <a:rPr lang="de-DE" smtClean="0"/>
              <a:t>21.06.17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Penbo Simplicity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407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626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30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B1E09B-20C1-6E47-B71D-9D1298BB1E8B}" type="datetime1">
              <a:rPr lang="de-DE" smtClean="0"/>
              <a:t>21.06.17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Penbo Simplicity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811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B1E09B-20C1-6E47-B71D-9D1298BB1E8B}" type="datetime1">
              <a:rPr lang="de-DE" smtClean="0"/>
              <a:t>21.06.17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Penbo Simplicity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8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B1E09B-20C1-6E47-B71D-9D1298BB1E8B}" type="datetime1">
              <a:rPr lang="de-DE" smtClean="0"/>
              <a:t>21.06.17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Penbo Simplicity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9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B1E09B-20C1-6E47-B71D-9D1298BB1E8B}" type="datetime1">
              <a:rPr lang="de-DE" smtClean="0"/>
              <a:t>21.06.17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Penbo Simplicity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3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543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B1E09B-20C1-6E47-B71D-9D1298BB1E8B}" type="datetime1">
              <a:rPr lang="de-DE" smtClean="0"/>
              <a:t>21.06.17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Penbo Simplicity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610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838200" y="6356348"/>
            <a:ext cx="10515600" cy="367181"/>
          </a:xfrm>
          <a:prstGeom prst="rect">
            <a:avLst/>
          </a:prstGeom>
          <a:solidFill>
            <a:schemeClr val="bg2">
              <a:alpha val="70000"/>
            </a:scheme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kern="120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22.06.2017</a:t>
            </a:r>
            <a:r>
              <a:rPr lang="de-DE" sz="1600" kern="1200" baseline="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600" kern="1200" baseline="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				</a:t>
            </a:r>
            <a:r>
              <a:rPr lang="de-DE" sz="1600" kern="120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Simple Habits</a:t>
            </a:r>
            <a:r>
              <a:rPr lang="de-DE" sz="16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	</a:t>
            </a:r>
            <a:r>
              <a:rPr lang="de-DE" sz="1600" kern="1200" baseline="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                  </a:t>
            </a:r>
            <a:r>
              <a:rPr lang="de-DE" sz="16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René Penkert, Benedikt Bosshammer</a:t>
            </a:r>
            <a:endParaRPr lang="en-US" sz="16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8262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9" r:id="rId2"/>
    <p:sldLayoutId id="2147483708" r:id="rId3"/>
    <p:sldLayoutId id="2147483707" r:id="rId4"/>
    <p:sldLayoutId id="2147483706" r:id="rId5"/>
    <p:sldLayoutId id="2147483705" r:id="rId6"/>
    <p:sldLayoutId id="2147483704" r:id="rId7"/>
    <p:sldLayoutId id="2147483703" r:id="rId8"/>
    <p:sldLayoutId id="2147483702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22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34318"/>
            <a:ext cx="9144000" cy="1803623"/>
          </a:xfrm>
          <a:solidFill>
            <a:schemeClr val="bg2">
              <a:alpha val="30000"/>
            </a:schemeClr>
          </a:solidFill>
        </p:spPr>
        <p:txBody>
          <a:bodyPr>
            <a:normAutofit fontScale="90000"/>
          </a:bodyPr>
          <a:lstStyle/>
          <a:p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Team Promotion</a:t>
            </a:r>
            <a:br>
              <a:rPr lang="en-US" b="1" dirty="0"/>
            </a:br>
            <a:r>
              <a:rPr lang="en-US" sz="6700" b="1" dirty="0"/>
              <a:t>Alarm Clock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58564"/>
            <a:ext cx="9144000" cy="1655762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Simple Habits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04390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Project Management </a:t>
            </a:r>
            <a:r>
              <a:rPr lang="mr-IN" dirty="0"/>
              <a:t>–</a:t>
            </a:r>
            <a:r>
              <a:rPr lang="en-US" dirty="0"/>
              <a:t> Rational Unified Process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58096" y="1028296"/>
            <a:ext cx="2347452" cy="377718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/>
              <a:t>Long Term </a:t>
            </a:r>
            <a:r>
              <a:rPr lang="de-DE" sz="2000" dirty="0" err="1"/>
              <a:t>Planning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643" y="1942915"/>
            <a:ext cx="3983989" cy="361468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06956" y="2487815"/>
            <a:ext cx="1451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/>
              <a:t>Business Modelling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3142949" y="2747176"/>
            <a:ext cx="131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Requirements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42949" y="2991860"/>
            <a:ext cx="131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Analysis &amp; Design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42949" y="3313462"/>
            <a:ext cx="131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Implementation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42949" y="3579929"/>
            <a:ext cx="131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Test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42949" y="3772143"/>
            <a:ext cx="131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/>
              <a:t>Deployment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2837400" y="4048410"/>
            <a:ext cx="1621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Configuration </a:t>
            </a:r>
            <a:r>
              <a:rPr lang="en-US" sz="1200"/>
              <a:t>&amp; </a:t>
            </a:r>
          </a:p>
          <a:p>
            <a:pPr algn="r"/>
            <a:r>
              <a:rPr lang="en-US" sz="1200" dirty="0"/>
              <a:t>Change Management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34287" y="4653226"/>
            <a:ext cx="1524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Project Management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42949" y="4451865"/>
            <a:ext cx="1315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Environment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14033" y="2026864"/>
            <a:ext cx="9702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dirty="0"/>
              <a:t>Disciplines</a:t>
            </a:r>
          </a:p>
        </p:txBody>
      </p:sp>
    </p:spTree>
    <p:extLst>
      <p:ext uri="{BB962C8B-B14F-4D97-AF65-F5344CB8AC3E}">
        <p14:creationId xmlns:p14="http://schemas.microsoft.com/office/powerpoint/2010/main" val="69205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Project Management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smtClean="0"/>
              <a:t>Risk Management</a:t>
            </a:r>
            <a:endParaRPr lang="en-US" dirty="0"/>
          </a:p>
        </p:txBody>
      </p:sp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1631698949"/>
              </p:ext>
            </p:extLst>
          </p:nvPr>
        </p:nvGraphicFramePr>
        <p:xfrm>
          <a:off x="258096" y="2260274"/>
          <a:ext cx="5731889" cy="32393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0" name="Diagramm 19"/>
          <p:cNvGraphicFramePr/>
          <p:nvPr>
            <p:extLst>
              <p:ext uri="{D42A27DB-BD31-4B8C-83A1-F6EECF244321}">
                <p14:modId xmlns:p14="http://schemas.microsoft.com/office/powerpoint/2010/main" val="1162066281"/>
              </p:ext>
            </p:extLst>
          </p:nvPr>
        </p:nvGraphicFramePr>
        <p:xfrm>
          <a:off x="6410309" y="2260273"/>
          <a:ext cx="5486723" cy="32393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2696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Project Management </a:t>
            </a:r>
            <a:r>
              <a:rPr lang="mr-IN" dirty="0"/>
              <a:t>–</a:t>
            </a:r>
            <a:r>
              <a:rPr lang="en-US" dirty="0"/>
              <a:t> Version Control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98" y="2379469"/>
            <a:ext cx="1995203" cy="2440940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029" y="1805766"/>
            <a:ext cx="8566003" cy="358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1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Project Management </a:t>
            </a:r>
            <a:r>
              <a:rPr lang="mr-IN" dirty="0"/>
              <a:t>–</a:t>
            </a:r>
            <a:r>
              <a:rPr lang="en-US" dirty="0"/>
              <a:t> Overall Use Case Diagram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245" y="1152939"/>
            <a:ext cx="5782638" cy="504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1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Project Management </a:t>
            </a:r>
            <a:r>
              <a:rPr lang="mr-IN" dirty="0" smtClean="0"/>
              <a:t>–</a:t>
            </a:r>
            <a:r>
              <a:rPr lang="de-DE" dirty="0" smtClean="0"/>
              <a:t>Time </a:t>
            </a:r>
            <a:r>
              <a:rPr lang="en-US" dirty="0" smtClean="0"/>
              <a:t>Estimation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678" y="2134057"/>
            <a:ext cx="9286354" cy="3426297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96" y="2912926"/>
            <a:ext cx="1868557" cy="186855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58096" y="1028296"/>
            <a:ext cx="3987333" cy="377718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 err="1" smtClean="0"/>
              <a:t>Based</a:t>
            </a:r>
            <a:r>
              <a:rPr lang="de-DE" sz="2000" dirty="0" smtClean="0"/>
              <a:t> on </a:t>
            </a:r>
            <a:r>
              <a:rPr lang="de-DE" sz="2000" dirty="0" err="1" smtClean="0"/>
              <a:t>Function</a:t>
            </a:r>
            <a:r>
              <a:rPr lang="de-DE" sz="2000" dirty="0" smtClean="0"/>
              <a:t> Points </a:t>
            </a:r>
            <a:r>
              <a:rPr lang="de-DE" sz="2000" dirty="0" err="1" smtClean="0"/>
              <a:t>Calculation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8687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236220" y="3942080"/>
            <a:ext cx="4648200" cy="101589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6500" b="1" dirty="0"/>
              <a:t>Technical Environment</a:t>
            </a:r>
          </a:p>
        </p:txBody>
      </p:sp>
    </p:spTree>
    <p:extLst>
      <p:ext uri="{BB962C8B-B14F-4D97-AF65-F5344CB8AC3E}">
        <p14:creationId xmlns:p14="http://schemas.microsoft.com/office/powerpoint/2010/main" val="132411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FB79D"/>
            </a:gs>
            <a:gs pos="25000">
              <a:schemeClr val="accent2">
                <a:lumMod val="60000"/>
                <a:lumOff val="40000"/>
              </a:schemeClr>
            </a:gs>
            <a:gs pos="100000">
              <a:schemeClr val="accent2">
                <a:lumMod val="5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96" y="1690688"/>
            <a:ext cx="4351338" cy="4351338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Technical Environment </a:t>
            </a:r>
            <a:r>
              <a:rPr lang="mr-IN" dirty="0"/>
              <a:t>–</a:t>
            </a:r>
            <a:r>
              <a:rPr lang="en-US" dirty="0"/>
              <a:t> iOS</a:t>
            </a: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241" y="2874500"/>
            <a:ext cx="6331279" cy="185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5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FB79D"/>
            </a:gs>
            <a:gs pos="25000">
              <a:schemeClr val="accent2">
                <a:lumMod val="60000"/>
                <a:lumOff val="40000"/>
              </a:schemeClr>
            </a:gs>
            <a:gs pos="100000">
              <a:schemeClr val="accent2">
                <a:lumMod val="5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Technical Environment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smtClean="0"/>
              <a:t>Continuous Integration</a:t>
            </a:r>
            <a:endParaRPr lang="en-US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34" y="1032387"/>
            <a:ext cx="4285422" cy="4411802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329" y="2676939"/>
            <a:ext cx="1958008" cy="1958008"/>
          </a:xfrm>
          <a:prstGeom prst="rect">
            <a:avLst/>
          </a:prstGeom>
        </p:spPr>
      </p:pic>
      <p:pic>
        <p:nvPicPr>
          <p:cNvPr id="11" name="Content Placeholder 5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051" y="2384804"/>
            <a:ext cx="2542278" cy="2542278"/>
          </a:xfrm>
        </p:spPr>
      </p:pic>
    </p:spTree>
    <p:extLst>
      <p:ext uri="{BB962C8B-B14F-4D97-AF65-F5344CB8AC3E}">
        <p14:creationId xmlns:p14="http://schemas.microsoft.com/office/powerpoint/2010/main" val="92929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FB79D"/>
            </a:gs>
            <a:gs pos="25000">
              <a:schemeClr val="accent2">
                <a:lumMod val="60000"/>
                <a:lumOff val="40000"/>
              </a:schemeClr>
            </a:gs>
            <a:gs pos="100000">
              <a:schemeClr val="accent2">
                <a:lumMod val="5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Technical Environment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smtClean="0"/>
              <a:t>CI Insights</a:t>
            </a:r>
            <a:endParaRPr lang="en-US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03" y="1140992"/>
            <a:ext cx="9994359" cy="507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FB79D"/>
            </a:gs>
            <a:gs pos="25000">
              <a:schemeClr val="accent2">
                <a:lumMod val="60000"/>
                <a:lumOff val="40000"/>
              </a:schemeClr>
            </a:gs>
            <a:gs pos="100000">
              <a:schemeClr val="accent2">
                <a:lumMod val="5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149" y="1177835"/>
            <a:ext cx="6529901" cy="501916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Technical Environment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smtClean="0"/>
              <a:t>Metrics</a:t>
            </a:r>
            <a:endParaRPr lang="en-US" dirty="0"/>
          </a:p>
        </p:txBody>
      </p:sp>
      <p:sp>
        <p:nvSpPr>
          <p:cNvPr id="2" name="Rechteck 1"/>
          <p:cNvSpPr/>
          <p:nvPr/>
        </p:nvSpPr>
        <p:spPr>
          <a:xfrm>
            <a:off x="960464" y="5516196"/>
            <a:ext cx="3956094" cy="743407"/>
          </a:xfrm>
          <a:prstGeom prst="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3800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130000" r="50000" b="-3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ysClr val="windowText" lastClr="000000"/>
                </a:solidFill>
              </a:rPr>
              <a:t>Project </a:t>
            </a:r>
            <a:r>
              <a:rPr lang="de-DE" b="1" dirty="0" err="1" smtClean="0">
                <a:solidFill>
                  <a:sysClr val="windowText" lastClr="000000"/>
                </a:solidFill>
              </a:rPr>
              <a:t>code</a:t>
            </a:r>
            <a:r>
              <a:rPr lang="de-DE" b="1" dirty="0" smtClean="0">
                <a:solidFill>
                  <a:sysClr val="windowText" lastClr="000000"/>
                </a:solidFill>
              </a:rPr>
              <a:t> </a:t>
            </a:r>
            <a:r>
              <a:rPr lang="de-DE" b="1" dirty="0" err="1" smtClean="0">
                <a:solidFill>
                  <a:sysClr val="windowText" lastClr="000000"/>
                </a:solidFill>
              </a:rPr>
              <a:t>base</a:t>
            </a:r>
            <a:endParaRPr lang="de-DE" b="1" dirty="0">
              <a:solidFill>
                <a:sysClr val="windowText" lastClr="000000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960463" y="4065948"/>
            <a:ext cx="3956094" cy="743407"/>
          </a:xfrm>
          <a:prstGeom prst="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3800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130000" r="50000" b="-3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 smtClean="0">
                <a:solidFill>
                  <a:sysClr val="windowText" lastClr="000000"/>
                </a:solidFill>
              </a:rPr>
              <a:t>Metrics</a:t>
            </a:r>
            <a:r>
              <a:rPr lang="de-DE" b="1" dirty="0" smtClean="0">
                <a:solidFill>
                  <a:sysClr val="windowText" lastClr="000000"/>
                </a:solidFill>
              </a:rPr>
              <a:t> Measurement (Taylor)</a:t>
            </a:r>
            <a:endParaRPr lang="de-DE" b="1" dirty="0">
              <a:solidFill>
                <a:sysClr val="windowText" lastClr="000000"/>
              </a:solidFill>
            </a:endParaRPr>
          </a:p>
        </p:txBody>
      </p:sp>
      <p:sp>
        <p:nvSpPr>
          <p:cNvPr id="13" name="Pfeil nach rechts 12"/>
          <p:cNvSpPr/>
          <p:nvPr/>
        </p:nvSpPr>
        <p:spPr>
          <a:xfrm rot="16200000">
            <a:off x="2780656" y="4794596"/>
            <a:ext cx="560548" cy="723969"/>
          </a:xfrm>
          <a:prstGeom prst="rightArrow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3800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130000" r="50000" b="-3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 nach rechts 13"/>
          <p:cNvSpPr/>
          <p:nvPr/>
        </p:nvSpPr>
        <p:spPr>
          <a:xfrm rot="16200000">
            <a:off x="2780655" y="3356734"/>
            <a:ext cx="560548" cy="723969"/>
          </a:xfrm>
          <a:prstGeom prst="rightArrow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3800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130000" r="50000" b="-3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Bild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147" y="1817834"/>
            <a:ext cx="6516590" cy="4387310"/>
          </a:xfrm>
          <a:prstGeom prst="rect">
            <a:avLst/>
          </a:prstGeom>
        </p:spPr>
      </p:pic>
      <p:sp>
        <p:nvSpPr>
          <p:cNvPr id="24" name="Rechteck 23"/>
          <p:cNvSpPr/>
          <p:nvPr/>
        </p:nvSpPr>
        <p:spPr>
          <a:xfrm>
            <a:off x="960462" y="1177835"/>
            <a:ext cx="3956094" cy="743407"/>
          </a:xfrm>
          <a:prstGeom prst="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3800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130000" r="50000" b="-3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ysClr val="windowText" lastClr="000000"/>
                </a:solidFill>
              </a:rPr>
              <a:t>Browser</a:t>
            </a:r>
            <a:endParaRPr lang="de-DE" b="1" dirty="0">
              <a:solidFill>
                <a:sysClr val="windowText" lastClr="000000"/>
              </a:solidFill>
            </a:endParaRPr>
          </a:p>
        </p:txBody>
      </p:sp>
      <p:sp>
        <p:nvSpPr>
          <p:cNvPr id="25" name="Pfeil nach rechts 24"/>
          <p:cNvSpPr/>
          <p:nvPr/>
        </p:nvSpPr>
        <p:spPr>
          <a:xfrm rot="16200000">
            <a:off x="2724172" y="1906487"/>
            <a:ext cx="560548" cy="723969"/>
          </a:xfrm>
          <a:prstGeom prst="rightArrow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3800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130000" r="50000" b="-3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6" name="Bild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70" y="3998993"/>
            <a:ext cx="791636" cy="891843"/>
          </a:xfrm>
          <a:prstGeom prst="rect">
            <a:avLst/>
          </a:prstGeom>
        </p:spPr>
      </p:pic>
      <p:pic>
        <p:nvPicPr>
          <p:cNvPr id="27" name="Content Placeholder 5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55" y="5516196"/>
            <a:ext cx="674156" cy="674156"/>
          </a:xfrm>
        </p:spPr>
      </p:pic>
      <p:pic>
        <p:nvPicPr>
          <p:cNvPr id="28" name="Bild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14" y="1198550"/>
            <a:ext cx="722692" cy="722692"/>
          </a:xfrm>
          <a:prstGeom prst="rect">
            <a:avLst/>
          </a:prstGeom>
        </p:spPr>
      </p:pic>
      <p:pic>
        <p:nvPicPr>
          <p:cNvPr id="29" name="Bild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14" y="2636008"/>
            <a:ext cx="666290" cy="745990"/>
          </a:xfrm>
          <a:prstGeom prst="rect">
            <a:avLst/>
          </a:prstGeom>
        </p:spPr>
      </p:pic>
      <p:sp>
        <p:nvSpPr>
          <p:cNvPr id="30" name="Rechteck 29"/>
          <p:cNvSpPr/>
          <p:nvPr/>
        </p:nvSpPr>
        <p:spPr>
          <a:xfrm>
            <a:off x="910906" y="2628083"/>
            <a:ext cx="3956094" cy="743407"/>
          </a:xfrm>
          <a:prstGeom prst="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3800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130000" r="50000" b="-30000"/>
            </a:path>
          </a:gradFill>
          <a:ln w="635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ysClr val="windowText" lastClr="000000"/>
                </a:solidFill>
              </a:rPr>
              <a:t>Parser</a:t>
            </a:r>
            <a:endParaRPr lang="de-DE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63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713663" y="1109663"/>
            <a:ext cx="4478337" cy="4986337"/>
          </a:xfrm>
          <a:solidFill>
            <a:schemeClr val="accent2">
              <a:alpha val="50000"/>
            </a:schemeClr>
          </a:solidFill>
          <a:ln w="57150">
            <a:noFill/>
          </a:ln>
        </p:spPr>
        <p:txBody>
          <a:bodyPr>
            <a:normAutofit fontScale="92500" lnSpcReduction="10000"/>
          </a:bodyPr>
          <a:lstStyle/>
          <a:p>
            <a:r>
              <a:rPr lang="en-US" dirty="0"/>
              <a:t>Approach</a:t>
            </a:r>
          </a:p>
          <a:p>
            <a:endParaRPr lang="en-US" dirty="0"/>
          </a:p>
          <a:p>
            <a:r>
              <a:rPr lang="en-US" dirty="0"/>
              <a:t>Project Management</a:t>
            </a:r>
          </a:p>
          <a:p>
            <a:endParaRPr lang="en-US" dirty="0"/>
          </a:p>
          <a:p>
            <a:r>
              <a:rPr lang="en-US" dirty="0"/>
              <a:t>Technical</a:t>
            </a:r>
          </a:p>
          <a:p>
            <a:endParaRPr lang="en-US" dirty="0"/>
          </a:p>
          <a:p>
            <a:r>
              <a:rPr lang="en-US" dirty="0"/>
              <a:t>Architecture</a:t>
            </a:r>
          </a:p>
          <a:p>
            <a:endParaRPr lang="en-US" dirty="0"/>
          </a:p>
          <a:p>
            <a:r>
              <a:rPr lang="en-US" dirty="0"/>
              <a:t>Testing</a:t>
            </a:r>
          </a:p>
          <a:p>
            <a:endParaRPr lang="en-US" dirty="0"/>
          </a:p>
          <a:p>
            <a:r>
              <a:rPr lang="en-US" dirty="0"/>
              <a:t>Demo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71944" y="280416"/>
            <a:ext cx="4498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1382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309620" y="0"/>
            <a:ext cx="4843780" cy="101589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6500" b="1" dirty="0" smtClean="0"/>
              <a:t>Architecture</a:t>
            </a:r>
            <a:endParaRPr lang="en-US" sz="6500" b="1" dirty="0"/>
          </a:p>
        </p:txBody>
      </p:sp>
    </p:spTree>
    <p:extLst>
      <p:ext uri="{BB962C8B-B14F-4D97-AF65-F5344CB8AC3E}">
        <p14:creationId xmlns:p14="http://schemas.microsoft.com/office/powerpoint/2010/main" val="183503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1DDF6"/>
            </a:gs>
            <a:gs pos="42000">
              <a:schemeClr val="accent1">
                <a:lumMod val="60000"/>
                <a:lumOff val="40000"/>
              </a:schemeClr>
            </a:gs>
            <a:gs pos="100000">
              <a:srgbClr val="4980A5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Architecture</a:t>
            </a:r>
            <a:r>
              <a:rPr lang="de-DE" dirty="0"/>
              <a:t> </a:t>
            </a:r>
            <a:r>
              <a:rPr lang="mr-IN" dirty="0"/>
              <a:t>–</a:t>
            </a:r>
            <a:r>
              <a:rPr lang="de-DE" dirty="0"/>
              <a:t> Class </a:t>
            </a:r>
            <a:r>
              <a:rPr lang="de-DE" dirty="0" err="1"/>
              <a:t>Diagram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584" y="1130710"/>
            <a:ext cx="7328831" cy="5023543"/>
          </a:xfrm>
        </p:spPr>
      </p:pic>
    </p:spTree>
    <p:extLst>
      <p:ext uri="{BB962C8B-B14F-4D97-AF65-F5344CB8AC3E}">
        <p14:creationId xmlns:p14="http://schemas.microsoft.com/office/powerpoint/2010/main" val="102284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1DDF6"/>
            </a:gs>
            <a:gs pos="42000">
              <a:schemeClr val="accent1">
                <a:lumMod val="60000"/>
                <a:lumOff val="40000"/>
              </a:schemeClr>
            </a:gs>
            <a:gs pos="100000">
              <a:srgbClr val="4980A5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Architecture</a:t>
            </a:r>
            <a:r>
              <a:rPr lang="de-DE" dirty="0"/>
              <a:t> </a:t>
            </a:r>
            <a:r>
              <a:rPr lang="mr-IN" dirty="0"/>
              <a:t>–</a:t>
            </a:r>
            <a:r>
              <a:rPr lang="de-DE" dirty="0"/>
              <a:t> </a:t>
            </a:r>
            <a:r>
              <a:rPr lang="de-DE" dirty="0" smtClean="0"/>
              <a:t>Patterns</a:t>
            </a:r>
            <a:endParaRPr lang="de-DE" dirty="0"/>
          </a:p>
        </p:txBody>
      </p:sp>
      <p:sp>
        <p:nvSpPr>
          <p:cNvPr id="6" name="Oval 5"/>
          <p:cNvSpPr/>
          <p:nvPr/>
        </p:nvSpPr>
        <p:spPr>
          <a:xfrm>
            <a:off x="2336165" y="1517376"/>
            <a:ext cx="410818" cy="41081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42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/>
          <p:cNvSpPr/>
          <p:nvPr/>
        </p:nvSpPr>
        <p:spPr>
          <a:xfrm>
            <a:off x="3084913" y="1517376"/>
            <a:ext cx="410818" cy="41081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42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/>
          <p:cNvSpPr/>
          <p:nvPr/>
        </p:nvSpPr>
        <p:spPr>
          <a:xfrm>
            <a:off x="3833661" y="1517376"/>
            <a:ext cx="410818" cy="41081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42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8"/>
          <p:cNvSpPr/>
          <p:nvPr/>
        </p:nvSpPr>
        <p:spPr>
          <a:xfrm>
            <a:off x="2336165" y="3036033"/>
            <a:ext cx="410818" cy="41081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42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9"/>
          <p:cNvSpPr/>
          <p:nvPr/>
        </p:nvSpPr>
        <p:spPr>
          <a:xfrm>
            <a:off x="3833661" y="3036033"/>
            <a:ext cx="410818" cy="41081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42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/>
          <p:cNvSpPr/>
          <p:nvPr/>
        </p:nvSpPr>
        <p:spPr>
          <a:xfrm>
            <a:off x="3084913" y="3036033"/>
            <a:ext cx="410818" cy="41081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42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 Verbindung mit Pfeil 12"/>
          <p:cNvCxnSpPr>
            <a:stCxn id="6" idx="5"/>
            <a:endCxn id="10" idx="1"/>
          </p:cNvCxnSpPr>
          <p:nvPr/>
        </p:nvCxnSpPr>
        <p:spPr>
          <a:xfrm>
            <a:off x="2686820" y="1868031"/>
            <a:ext cx="1207004" cy="122816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9" idx="0"/>
            <a:endCxn id="6" idx="4"/>
          </p:cNvCxnSpPr>
          <p:nvPr/>
        </p:nvCxnSpPr>
        <p:spPr>
          <a:xfrm flipV="1">
            <a:off x="2541574" y="1928194"/>
            <a:ext cx="0" cy="11078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>
            <a:stCxn id="11" idx="0"/>
            <a:endCxn id="8" idx="4"/>
          </p:cNvCxnSpPr>
          <p:nvPr/>
        </p:nvCxnSpPr>
        <p:spPr>
          <a:xfrm flipV="1">
            <a:off x="3290322" y="1928194"/>
            <a:ext cx="748748" cy="11078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7" idx="4"/>
            <a:endCxn id="9" idx="0"/>
          </p:cNvCxnSpPr>
          <p:nvPr/>
        </p:nvCxnSpPr>
        <p:spPr>
          <a:xfrm flipH="1">
            <a:off x="2541574" y="1928194"/>
            <a:ext cx="748748" cy="11078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feil nach rechts 19"/>
          <p:cNvSpPr/>
          <p:nvPr/>
        </p:nvSpPr>
        <p:spPr>
          <a:xfrm>
            <a:off x="4956783" y="1996974"/>
            <a:ext cx="1696278" cy="781879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2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/>
          <p:cNvSpPr/>
          <p:nvPr/>
        </p:nvSpPr>
        <p:spPr>
          <a:xfrm>
            <a:off x="6951498" y="1287273"/>
            <a:ext cx="410818" cy="41081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42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Oval 21"/>
          <p:cNvSpPr/>
          <p:nvPr/>
        </p:nvSpPr>
        <p:spPr>
          <a:xfrm>
            <a:off x="7700246" y="1287273"/>
            <a:ext cx="410818" cy="41081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42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Oval 22"/>
          <p:cNvSpPr/>
          <p:nvPr/>
        </p:nvSpPr>
        <p:spPr>
          <a:xfrm>
            <a:off x="8448994" y="1287273"/>
            <a:ext cx="410818" cy="41081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42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Oval 23"/>
          <p:cNvSpPr/>
          <p:nvPr/>
        </p:nvSpPr>
        <p:spPr>
          <a:xfrm>
            <a:off x="6951498" y="3181279"/>
            <a:ext cx="410818" cy="41081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42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Oval 24"/>
          <p:cNvSpPr/>
          <p:nvPr/>
        </p:nvSpPr>
        <p:spPr>
          <a:xfrm>
            <a:off x="8448994" y="3181279"/>
            <a:ext cx="410818" cy="41081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42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Oval 25"/>
          <p:cNvSpPr/>
          <p:nvPr/>
        </p:nvSpPr>
        <p:spPr>
          <a:xfrm>
            <a:off x="7700246" y="3181279"/>
            <a:ext cx="410818" cy="41081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42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Oval 31"/>
          <p:cNvSpPr/>
          <p:nvPr/>
        </p:nvSpPr>
        <p:spPr>
          <a:xfrm>
            <a:off x="7700246" y="2234276"/>
            <a:ext cx="410818" cy="410818"/>
          </a:xfrm>
          <a:prstGeom prst="ellipse">
            <a:avLst/>
          </a:pr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43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 Verbindung mit Pfeil 33"/>
          <p:cNvCxnSpPr>
            <a:stCxn id="21" idx="5"/>
            <a:endCxn id="32" idx="1"/>
          </p:cNvCxnSpPr>
          <p:nvPr/>
        </p:nvCxnSpPr>
        <p:spPr>
          <a:xfrm>
            <a:off x="7302153" y="1637928"/>
            <a:ext cx="458256" cy="6565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/>
          <p:cNvCxnSpPr>
            <a:stCxn id="23" idx="4"/>
            <a:endCxn id="32" idx="7"/>
          </p:cNvCxnSpPr>
          <p:nvPr/>
        </p:nvCxnSpPr>
        <p:spPr>
          <a:xfrm flipH="1">
            <a:off x="8050901" y="1698091"/>
            <a:ext cx="603502" cy="59634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>
            <a:stCxn id="22" idx="4"/>
            <a:endCxn id="32" idx="0"/>
          </p:cNvCxnSpPr>
          <p:nvPr/>
        </p:nvCxnSpPr>
        <p:spPr>
          <a:xfrm>
            <a:off x="7905655" y="1698091"/>
            <a:ext cx="0" cy="5361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/>
          <p:cNvCxnSpPr>
            <a:stCxn id="24" idx="7"/>
            <a:endCxn id="32" idx="3"/>
          </p:cNvCxnSpPr>
          <p:nvPr/>
        </p:nvCxnSpPr>
        <p:spPr>
          <a:xfrm flipV="1">
            <a:off x="7302153" y="2584931"/>
            <a:ext cx="458256" cy="6565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/>
          <p:cNvCxnSpPr>
            <a:stCxn id="26" idx="0"/>
            <a:endCxn id="32" idx="4"/>
          </p:cNvCxnSpPr>
          <p:nvPr/>
        </p:nvCxnSpPr>
        <p:spPr>
          <a:xfrm flipV="1">
            <a:off x="7905655" y="2645094"/>
            <a:ext cx="0" cy="5361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>
            <a:stCxn id="25" idx="1"/>
            <a:endCxn id="32" idx="5"/>
          </p:cNvCxnSpPr>
          <p:nvPr/>
        </p:nvCxnSpPr>
        <p:spPr>
          <a:xfrm flipH="1" flipV="1">
            <a:off x="8050901" y="2584931"/>
            <a:ext cx="458256" cy="6565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feld 53"/>
          <p:cNvSpPr txBox="1"/>
          <p:nvPr/>
        </p:nvSpPr>
        <p:spPr>
          <a:xfrm>
            <a:off x="3802121" y="4904474"/>
            <a:ext cx="22514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 smtClean="0"/>
              <a:t>Factory</a:t>
            </a:r>
            <a:endParaRPr lang="de-DE" sz="6600" dirty="0"/>
          </a:p>
        </p:txBody>
      </p:sp>
      <p:sp>
        <p:nvSpPr>
          <p:cNvPr id="55" name="Textfeld 54"/>
          <p:cNvSpPr txBox="1"/>
          <p:nvPr/>
        </p:nvSpPr>
        <p:spPr>
          <a:xfrm>
            <a:off x="4739654" y="4258672"/>
            <a:ext cx="897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Visitor</a:t>
            </a:r>
            <a:endParaRPr lang="de-DE" dirty="0"/>
          </a:p>
        </p:txBody>
      </p:sp>
      <p:sp>
        <p:nvSpPr>
          <p:cNvPr id="56" name="Textfeld 55"/>
          <p:cNvSpPr txBox="1"/>
          <p:nvPr/>
        </p:nvSpPr>
        <p:spPr>
          <a:xfrm>
            <a:off x="6136647" y="3743440"/>
            <a:ext cx="1612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dirty="0" smtClean="0"/>
              <a:t>State</a:t>
            </a:r>
            <a:endParaRPr lang="de-DE" dirty="0"/>
          </a:p>
        </p:txBody>
      </p:sp>
      <p:sp>
        <p:nvSpPr>
          <p:cNvPr id="57" name="Textfeld 56"/>
          <p:cNvSpPr txBox="1"/>
          <p:nvPr/>
        </p:nvSpPr>
        <p:spPr>
          <a:xfrm>
            <a:off x="3785257" y="3826613"/>
            <a:ext cx="19087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 smtClean="0"/>
              <a:t>Decorator</a:t>
            </a:r>
            <a:endParaRPr lang="de-DE" dirty="0"/>
          </a:p>
        </p:txBody>
      </p:sp>
      <p:sp>
        <p:nvSpPr>
          <p:cNvPr id="58" name="Textfeld 57"/>
          <p:cNvSpPr txBox="1"/>
          <p:nvPr/>
        </p:nvSpPr>
        <p:spPr>
          <a:xfrm>
            <a:off x="6136647" y="5296964"/>
            <a:ext cx="1408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Observer</a:t>
            </a:r>
            <a:endParaRPr lang="de-DE" dirty="0"/>
          </a:p>
        </p:txBody>
      </p:sp>
      <p:sp>
        <p:nvSpPr>
          <p:cNvPr id="59" name="Textfeld 58"/>
          <p:cNvSpPr txBox="1"/>
          <p:nvPr/>
        </p:nvSpPr>
        <p:spPr>
          <a:xfrm rot="16200000">
            <a:off x="4396806" y="4326355"/>
            <a:ext cx="2870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 smtClean="0"/>
              <a:t>Singleton</a:t>
            </a:r>
            <a:endParaRPr lang="de-DE" dirty="0"/>
          </a:p>
        </p:txBody>
      </p:sp>
      <p:sp>
        <p:nvSpPr>
          <p:cNvPr id="60" name="Textfeld 59"/>
          <p:cNvSpPr txBox="1"/>
          <p:nvPr/>
        </p:nvSpPr>
        <p:spPr>
          <a:xfrm>
            <a:off x="6157997" y="5531630"/>
            <a:ext cx="19530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 err="1" smtClean="0"/>
              <a:t>Iterator</a:t>
            </a:r>
            <a:endParaRPr lang="de-DE" sz="3600" dirty="0"/>
          </a:p>
        </p:txBody>
      </p:sp>
      <p:cxnSp>
        <p:nvCxnSpPr>
          <p:cNvPr id="35" name="Gerade Verbindung mit Pfeil 34"/>
          <p:cNvCxnSpPr>
            <a:stCxn id="11" idx="2"/>
            <a:endCxn id="9" idx="6"/>
          </p:cNvCxnSpPr>
          <p:nvPr/>
        </p:nvCxnSpPr>
        <p:spPr>
          <a:xfrm flipH="1">
            <a:off x="2746983" y="3241442"/>
            <a:ext cx="33793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9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1DDF6"/>
            </a:gs>
            <a:gs pos="42000">
              <a:schemeClr val="accent1">
                <a:lumMod val="60000"/>
                <a:lumOff val="40000"/>
              </a:schemeClr>
            </a:gs>
            <a:gs pos="100000">
              <a:srgbClr val="4980A5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785" y="1493637"/>
            <a:ext cx="7449557" cy="4487685"/>
          </a:xfrm>
        </p:spPr>
      </p:pic>
      <p:sp>
        <p:nvSpPr>
          <p:cNvPr id="37" name="Title 1"/>
          <p:cNvSpPr txBox="1">
            <a:spLocks/>
          </p:cNvSpPr>
          <p:nvPr/>
        </p:nvSpPr>
        <p:spPr>
          <a:xfrm>
            <a:off x="258096" y="1028296"/>
            <a:ext cx="3987333" cy="377718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 smtClean="0"/>
              <a:t>In </a:t>
            </a:r>
            <a:r>
              <a:rPr lang="de-DE" sz="2000" dirty="0" err="1" smtClean="0"/>
              <a:t>Context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Swift</a:t>
            </a:r>
            <a:endParaRPr lang="en-US" sz="2000" dirty="0"/>
          </a:p>
        </p:txBody>
      </p:sp>
      <p:sp>
        <p:nvSpPr>
          <p:cNvPr id="39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Architecture</a:t>
            </a:r>
            <a:r>
              <a:rPr lang="de-DE" dirty="0"/>
              <a:t> </a:t>
            </a:r>
            <a:r>
              <a:rPr lang="mr-IN" dirty="0"/>
              <a:t>–</a:t>
            </a:r>
            <a:r>
              <a:rPr lang="de-DE" dirty="0"/>
              <a:t> </a:t>
            </a:r>
            <a:r>
              <a:rPr lang="de-DE" dirty="0" smtClean="0"/>
              <a:t>MVC Pattern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948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1DDF6"/>
            </a:gs>
            <a:gs pos="42000">
              <a:schemeClr val="accent1">
                <a:lumMod val="60000"/>
                <a:lumOff val="40000"/>
              </a:schemeClr>
            </a:gs>
            <a:gs pos="100000">
              <a:srgbClr val="4980A5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Architecture</a:t>
            </a:r>
            <a:r>
              <a:rPr lang="de-DE" dirty="0"/>
              <a:t> </a:t>
            </a:r>
            <a:r>
              <a:rPr lang="mr-IN" dirty="0"/>
              <a:t>–</a:t>
            </a:r>
            <a:r>
              <a:rPr lang="de-DE" dirty="0"/>
              <a:t> </a:t>
            </a:r>
            <a:r>
              <a:rPr lang="de-DE" dirty="0" err="1" smtClean="0"/>
              <a:t>Fabricate</a:t>
            </a:r>
            <a:r>
              <a:rPr lang="de-DE" dirty="0" smtClean="0"/>
              <a:t> Pattern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808" y="2255570"/>
            <a:ext cx="2968486" cy="2300578"/>
          </a:xfrm>
          <a:prstGeom prst="rect">
            <a:avLst/>
          </a:prstGeom>
        </p:spPr>
      </p:pic>
      <p:sp>
        <p:nvSpPr>
          <p:cNvPr id="4" name="Abgerundetes Rechteck 3"/>
          <p:cNvSpPr/>
          <p:nvPr/>
        </p:nvSpPr>
        <p:spPr>
          <a:xfrm>
            <a:off x="5199712" y="4333460"/>
            <a:ext cx="4055165" cy="2226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371061" y="1510748"/>
            <a:ext cx="1285461" cy="1285461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7" name="Gerade Verbindung mit Pfeil 26"/>
          <p:cNvCxnSpPr/>
          <p:nvPr/>
        </p:nvCxnSpPr>
        <p:spPr>
          <a:xfrm>
            <a:off x="1731729" y="2836015"/>
            <a:ext cx="477079" cy="1139687"/>
          </a:xfrm>
          <a:prstGeom prst="straightConnector1">
            <a:avLst/>
          </a:prstGeom>
          <a:ln w="508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/>
          <p:cNvSpPr/>
          <p:nvPr/>
        </p:nvSpPr>
        <p:spPr>
          <a:xfrm>
            <a:off x="5654373" y="3920920"/>
            <a:ext cx="357758" cy="35775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Rechteck 51"/>
          <p:cNvSpPr/>
          <p:nvPr/>
        </p:nvSpPr>
        <p:spPr>
          <a:xfrm>
            <a:off x="7365185" y="3920920"/>
            <a:ext cx="357758" cy="35775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Rechteck 52"/>
          <p:cNvSpPr/>
          <p:nvPr/>
        </p:nvSpPr>
        <p:spPr>
          <a:xfrm rot="876366">
            <a:off x="9115325" y="3958311"/>
            <a:ext cx="357758" cy="3577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Zylinder 29"/>
          <p:cNvSpPr/>
          <p:nvPr/>
        </p:nvSpPr>
        <p:spPr>
          <a:xfrm>
            <a:off x="8876053" y="4970625"/>
            <a:ext cx="1926929" cy="1240971"/>
          </a:xfrm>
          <a:prstGeom prst="can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Rechteck 60"/>
          <p:cNvSpPr/>
          <p:nvPr/>
        </p:nvSpPr>
        <p:spPr>
          <a:xfrm rot="3103933">
            <a:off x="9551738" y="4791746"/>
            <a:ext cx="357758" cy="35775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7" name="Bild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61" y="4355397"/>
            <a:ext cx="1832997" cy="1856199"/>
          </a:xfrm>
          <a:prstGeom prst="rect">
            <a:avLst/>
          </a:prstGeom>
        </p:spPr>
      </p:pic>
      <p:sp>
        <p:nvSpPr>
          <p:cNvPr id="62" name="Rechteck 61"/>
          <p:cNvSpPr/>
          <p:nvPr/>
        </p:nvSpPr>
        <p:spPr>
          <a:xfrm>
            <a:off x="834912" y="1974599"/>
            <a:ext cx="357758" cy="35775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790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134620" y="4470399"/>
            <a:ext cx="5102860" cy="873443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6500" b="1" dirty="0"/>
              <a:t>Testing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202554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66000">
              <a:schemeClr val="bg2">
                <a:lumMod val="75000"/>
              </a:schemeClr>
            </a:gs>
            <a:gs pos="100000">
              <a:schemeClr val="bg2">
                <a:lumMod val="5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93" y="921053"/>
            <a:ext cx="5409171" cy="5409171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Testing</a:t>
            </a:r>
            <a:r>
              <a:rPr lang="de-DE" dirty="0"/>
              <a:t> Infrastructure </a:t>
            </a:r>
            <a:r>
              <a:rPr lang="mr-IN" dirty="0"/>
              <a:t>–</a:t>
            </a:r>
            <a:r>
              <a:rPr lang="de-DE" dirty="0"/>
              <a:t> </a:t>
            </a:r>
            <a:r>
              <a:rPr lang="de-DE" dirty="0" err="1"/>
              <a:t>Xcode</a:t>
            </a:r>
            <a:r>
              <a:rPr lang="de-DE" dirty="0"/>
              <a:t> </a:t>
            </a:r>
            <a:r>
              <a:rPr lang="de-DE" dirty="0" smtClean="0"/>
              <a:t>Unit- &amp; UI-</a:t>
            </a:r>
            <a:r>
              <a:rPr lang="de-DE" dirty="0" err="1" smtClean="0"/>
              <a:t>Testing</a:t>
            </a:r>
            <a:endParaRPr lang="de-DE" dirty="0"/>
          </a:p>
        </p:txBody>
      </p:sp>
      <p:pic>
        <p:nvPicPr>
          <p:cNvPr id="7" name="Inhaltsplatzhalt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60" y="1130710"/>
            <a:ext cx="3151310" cy="490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59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835887" y="516834"/>
            <a:ext cx="241520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5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48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548" y="434699"/>
            <a:ext cx="10515600" cy="1325563"/>
          </a:xfrm>
        </p:spPr>
        <p:txBody>
          <a:bodyPr>
            <a:normAutofit/>
          </a:bodyPr>
          <a:lstStyle/>
          <a:p>
            <a:r>
              <a:rPr lang="en-US" sz="6500" b="1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7280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81" y="0"/>
            <a:ext cx="10294720" cy="3933293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103157" y="5069840"/>
            <a:ext cx="3952568" cy="101589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6500" b="1" dirty="0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97367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0"/>
            <a:ext cx="3952568" cy="1015898"/>
          </a:xfrm>
          <a:noFill/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500" b="1" dirty="0"/>
              <a:t>Approach</a:t>
            </a:r>
          </a:p>
        </p:txBody>
      </p:sp>
    </p:spTree>
    <p:extLst>
      <p:ext uri="{BB962C8B-B14F-4D97-AF65-F5344CB8AC3E}">
        <p14:creationId xmlns:p14="http://schemas.microsoft.com/office/powerpoint/2010/main" val="178315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096" y="266802"/>
            <a:ext cx="11638936" cy="765585"/>
          </a:xfrm>
          <a:solidFill>
            <a:schemeClr val="bg2">
              <a:alpha val="25000"/>
            </a:schemeClr>
          </a:solidFill>
        </p:spPr>
        <p:txBody>
          <a:bodyPr/>
          <a:lstStyle/>
          <a:p>
            <a:r>
              <a:rPr lang="en-US" dirty="0"/>
              <a:t>Approach - Vision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895" y="1795010"/>
            <a:ext cx="4351338" cy="4351338"/>
          </a:xfrm>
        </p:spPr>
      </p:pic>
      <p:sp>
        <p:nvSpPr>
          <p:cNvPr id="6" name="TextBox 5"/>
          <p:cNvSpPr txBox="1"/>
          <p:nvPr/>
        </p:nvSpPr>
        <p:spPr>
          <a:xfrm>
            <a:off x="7958593" y="4864962"/>
            <a:ext cx="26984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Smart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90672" y="2797755"/>
            <a:ext cx="26984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Assistance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58941" y="1196036"/>
            <a:ext cx="26984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Real </a:t>
            </a:r>
            <a:r>
              <a:rPr lang="mr-IN" sz="4000" b="1" dirty="0"/>
              <a:t>–</a:t>
            </a:r>
            <a:r>
              <a:rPr lang="en-US" sz="4000" b="1" dirty="0"/>
              <a:t> Time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71012" y="2625035"/>
            <a:ext cx="26984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Simple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18612" y="4864962"/>
            <a:ext cx="26984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Reliable</a:t>
            </a:r>
          </a:p>
        </p:txBody>
      </p:sp>
    </p:spTree>
    <p:extLst>
      <p:ext uri="{BB962C8B-B14F-4D97-AF65-F5344CB8AC3E}">
        <p14:creationId xmlns:p14="http://schemas.microsoft.com/office/powerpoint/2010/main" val="164144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096" y="266802"/>
            <a:ext cx="11638936" cy="765585"/>
          </a:xfrm>
          <a:solidFill>
            <a:schemeClr val="bg2">
              <a:alpha val="25000"/>
            </a:schemeClr>
          </a:solidFill>
        </p:spPr>
        <p:txBody>
          <a:bodyPr/>
          <a:lstStyle/>
          <a:p>
            <a:r>
              <a:rPr lang="en-US" dirty="0"/>
              <a:t>Approach </a:t>
            </a:r>
            <a:r>
              <a:rPr lang="mr-IN" dirty="0"/>
              <a:t>–</a:t>
            </a:r>
            <a:r>
              <a:rPr lang="en-US" dirty="0"/>
              <a:t> Mock Ups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654" y="1032387"/>
            <a:ext cx="3193426" cy="3193426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668" y="1270225"/>
            <a:ext cx="2393861" cy="48889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762" y="1249679"/>
            <a:ext cx="2403921" cy="49094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56" y="1249678"/>
            <a:ext cx="2403921" cy="490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2883" y="4406183"/>
            <a:ext cx="6801465" cy="1325563"/>
          </a:xfrm>
        </p:spPr>
        <p:txBody>
          <a:bodyPr>
            <a:noAutofit/>
          </a:bodyPr>
          <a:lstStyle/>
          <a:p>
            <a:r>
              <a:rPr lang="en-US" sz="6000" b="1" dirty="0"/>
              <a:t>Project Management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89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Project Management </a:t>
            </a:r>
            <a:r>
              <a:rPr lang="mr-IN" dirty="0"/>
              <a:t>–</a:t>
            </a:r>
            <a:r>
              <a:rPr lang="en-US" dirty="0"/>
              <a:t> Methodology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196" y="1632775"/>
            <a:ext cx="10494214" cy="4119095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58096" y="1028296"/>
            <a:ext cx="2347452" cy="377718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 err="1"/>
              <a:t>Why</a:t>
            </a:r>
            <a:r>
              <a:rPr lang="de-DE" sz="2000" dirty="0"/>
              <a:t> not </a:t>
            </a:r>
            <a:r>
              <a:rPr lang="de-DE" sz="2000" dirty="0" err="1"/>
              <a:t>Waterfall</a:t>
            </a:r>
            <a:r>
              <a:rPr lang="de-DE" sz="2000" dirty="0"/>
              <a:t>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1529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Project Management </a:t>
            </a:r>
            <a:r>
              <a:rPr lang="mr-IN" dirty="0"/>
              <a:t>–</a:t>
            </a:r>
            <a:r>
              <a:rPr lang="en-US" dirty="0"/>
              <a:t> Scrum Tool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758" y="856226"/>
            <a:ext cx="4521611" cy="22608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69" y="3097062"/>
            <a:ext cx="10405662" cy="311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8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1585</Words>
  <Application>Microsoft Macintosh PowerPoint</Application>
  <PresentationFormat>Breitbild</PresentationFormat>
  <Paragraphs>190</Paragraphs>
  <Slides>28</Slides>
  <Notes>22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4" baseType="lpstr">
      <vt:lpstr>Calibri</vt:lpstr>
      <vt:lpstr>Calibri Light</vt:lpstr>
      <vt:lpstr>Mangal</vt:lpstr>
      <vt:lpstr>Wingdings</vt:lpstr>
      <vt:lpstr>Arial</vt:lpstr>
      <vt:lpstr>1_Office Theme</vt:lpstr>
      <vt:lpstr> Team Promotion Alarm Clock</vt:lpstr>
      <vt:lpstr>PowerPoint-Präsentation</vt:lpstr>
      <vt:lpstr>PowerPoint-Präsentation</vt:lpstr>
      <vt:lpstr>PowerPoint-Präsentation</vt:lpstr>
      <vt:lpstr>Approach - Vision</vt:lpstr>
      <vt:lpstr>Approach – Mock Ups</vt:lpstr>
      <vt:lpstr>Project Management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Questions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Promotion Alarm Clock</dc:title>
  <dc:creator>Benedikt Bosshammer</dc:creator>
  <cp:lastModifiedBy>Mister X</cp:lastModifiedBy>
  <cp:revision>108</cp:revision>
  <dcterms:created xsi:type="dcterms:W3CDTF">2016-12-14T17:05:14Z</dcterms:created>
  <dcterms:modified xsi:type="dcterms:W3CDTF">2017-06-21T15:44:45Z</dcterms:modified>
</cp:coreProperties>
</file>